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12192000"/>
  <p:notesSz cx="6858000" cy="9144000"/>
  <p:embeddedFontLst>
    <p:embeddedFont>
      <p:font typeface="Average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gSKZCqMFAGNrAtI+AtH0axsr21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Average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mazon.com/s?k=cheese+board&amp;crid=35NYO17IPSB6A&amp;sprefix=cheese%2Caps%2C324&amp;ref=nb_sb_ss_ts-doa-p_3_6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mazon.com/s?k=avocado+slicer&amp;crid=1BBZJ2AJHAG7B&amp;sprefix=avo%2Caps%2C372&amp;ref=nb_sb_ss_ts-doa-p_4_3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mazon.com/s?k=avocado+slicer&amp;crid=1BBZJ2AJHAG7B&amp;sprefix=avo%2Caps%2C372&amp;ref=nb_sb_ss_ts-doa-p_4_3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mazon.com/s?k=avocado+slicer&amp;crid=1BBZJ2AJHAG7B&amp;sprefix=avo%2Caps%2C372&amp;ref=nb_sb_ss_ts-doa-p_4_3" TargetMode="External"/><Relationship Id="rId3" Type="http://schemas.openxmlformats.org/officeDocument/2006/relationships/hyperlink" Target="https://www.amazon.com/s?k=dog+poop+bags&amp;rh=n%3A2975312011&amp;ref=nb_sb_noss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4" name="Google Shape;30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https://www.amazon.com/s?k=cheese+board&amp;crid=35NYO17IPSB6A&amp;sprefix=cheese%2Caps%2C324&amp;ref=nb_sb_ss_ts-doa-p_3_6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https://www.amazon.com/s?k=avocado+slicer&amp;crid=1BBZJ2AJHAG7B&amp;sprefix=avo%2Caps%2C372&amp;ref=nb_sb_ss_ts-doa-p_4_3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https://www.amazon.com/s?k=avocado+slicer&amp;crid=1BBZJ2AJHAG7B&amp;sprefix=avo%2Caps%2C372&amp;ref=nb_sb_ss_ts-doa-p_4_3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hlink"/>
              </a:solidFill>
              <a:uFill>
                <a:noFill/>
              </a:uFill>
              <a:hlinkClick r:id="rId2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https://www.amazon.com/s?k=dog+poop+bags&amp;rh=n%3A2975312011&amp;ref=nb_sb_noss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9" name="Google Shape;499;p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8d32fcf15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g18d32fcf15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2" name="Google Shape;52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9" name="Google Shape;53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8d1ac7bc3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g18d1ac7bc3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amazon.com/s?k=front+seat+organizer&amp;ref=nb_sb_noss_1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hyperlink" Target="https://www.amazon.com/s?k=garage+bicycle+hanger&amp;ref=nb_sb_noss_2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hyperlink" Target="https://www.amazon.com/s?k=car+sound+deadening+kit&amp;ref=nb_sb_noss_2" TargetMode="External"/><Relationship Id="rId8" Type="http://schemas.openxmlformats.org/officeDocument/2006/relationships/hyperlink" Target="https://www.amazon.com/s?k=garage+door+sensor&amp;ref=nb_sb_noss_2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hyperlink" Target="https://sellercentral.amazon.com/gp/help/external/GPDC3KPYAGDTVDJP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hyperlink" Target="https://sellercentral.amazon.com/hz/fba/profitabilitycalculator/index?lang=en_US" TargetMode="External"/><Relationship Id="rId8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hyperlink" Target="https://www.amazon.com/dp/B08XTHQ5HW" TargetMode="External"/><Relationship Id="rId8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hyperlink" Target="https://www.upwork.com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hyperlink" Target="https://www.demercadoservices.com/services" TargetMode="External"/><Relationship Id="rId8" Type="http://schemas.openxmlformats.org/officeDocument/2006/relationships/hyperlink" Target="https://empireflippers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hyperlink" Target="https://www.youtube.com/watch?v=k_NNrfnPKTc&amp;list=PLZhJ7LRjHHEWvHOPmyApS6pDpQY9jMJXT&amp;index=3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15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7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3327995" y="593619"/>
            <a:ext cx="82530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400"/>
              <a:buNone/>
            </a:pPr>
            <a:r>
              <a:rPr b="1" lang="en-US" sz="40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חקר מוצר ב' </a:t>
            </a:r>
            <a:endParaRPr b="1" sz="4000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94;p1"/>
          <p:cNvCxnSpPr/>
          <p:nvPr/>
        </p:nvCxnSpPr>
        <p:spPr>
          <a:xfrm>
            <a:off x="247296" y="1590260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" name="Google Shape;95;p1"/>
          <p:cNvCxnSpPr/>
          <p:nvPr/>
        </p:nvCxnSpPr>
        <p:spPr>
          <a:xfrm rot="10800000">
            <a:off x="4230366" y="297008"/>
            <a:ext cx="0" cy="1293252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2943" y="2216464"/>
            <a:ext cx="3731761" cy="373176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4309350" y="2203027"/>
            <a:ext cx="3745198" cy="3745198"/>
          </a:xfrm>
          <a:prstGeom prst="ellipse">
            <a:avLst/>
          </a:prstGeom>
          <a:solidFill>
            <a:srgbClr val="831B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עודד גיא</a:t>
            </a:r>
            <a:endParaRPr b="1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818" y="2216464"/>
            <a:ext cx="3731761" cy="3731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99" name="Google Shape;9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679" y="583233"/>
            <a:ext cx="3757008" cy="6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9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255" name="Google Shape;255;p9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9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7" name="Google Shape;257;p9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Hunting - Personal Preferences</a:t>
            </a:r>
            <a:endParaRPr sz="5400"/>
          </a:p>
        </p:txBody>
      </p:sp>
      <p:cxnSp>
        <p:nvCxnSpPr>
          <p:cNvPr id="258" name="Google Shape;258;p9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9" name="Google Shape;259;p9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" name="Google Shape;260;p9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1" name="Google Shape;26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63" name="Google Shape;26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65" name="Google Shape;26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9"/>
          <p:cNvSpPr txBox="1"/>
          <p:nvPr/>
        </p:nvSpPr>
        <p:spPr>
          <a:xfrm>
            <a:off x="282982" y="1344083"/>
            <a:ext cx="103059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Look into products you are somewhat related 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Understand the buyer needs, motives, pain points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The Friday Dinner Test - </a:t>
            </a:r>
            <a:r>
              <a:rPr lang="en-US" sz="2000">
                <a:solidFill>
                  <a:srgbClr val="831B3E"/>
                </a:solidFill>
              </a:rPr>
              <a:t>U</a:t>
            </a: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nheard of </a:t>
            </a:r>
            <a:r>
              <a:rPr lang="en-US" sz="2000">
                <a:solidFill>
                  <a:srgbClr val="831B3E"/>
                </a:solidFill>
              </a:rPr>
              <a:t>P</a:t>
            </a: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roducts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Surprise me with products I never heard of 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niches I never seen.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Thousands of unknown niches, sub-niches,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new product designs, new strong differentiator.</a:t>
            </a:r>
            <a:endParaRPr/>
          </a:p>
        </p:txBody>
      </p:sp>
      <p:sp>
        <p:nvSpPr>
          <p:cNvPr id="267" name="Google Shape;267;p9"/>
          <p:cNvSpPr txBox="1"/>
          <p:nvPr/>
        </p:nvSpPr>
        <p:spPr>
          <a:xfrm>
            <a:off x="6162850" y="1323475"/>
            <a:ext cx="5900700" cy="2555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Examples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-"/>
            </a:pPr>
            <a:r>
              <a:rPr b="0" i="0" lang="en-US" sz="1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Car Sound Deadening Kit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(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0K monthly)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-"/>
            </a:pPr>
            <a:r>
              <a:rPr b="0" i="0" lang="en-US" sz="1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Garage Door Sensor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(3M monthly)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-"/>
            </a:pPr>
            <a:r>
              <a:rPr b="0" i="0" lang="en-US" sz="1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Garage Bicycle hangers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(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50M monthly)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-"/>
            </a:pPr>
            <a:r>
              <a:rPr b="0" i="0" lang="en-US" sz="1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front seat organizer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(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750לK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monthly)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0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273" name="Google Shape;273;p10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10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5" name="Google Shape;275;p10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Terminology</a:t>
            </a:r>
            <a:endParaRPr sz="5400"/>
          </a:p>
        </p:txBody>
      </p:sp>
      <p:cxnSp>
        <p:nvCxnSpPr>
          <p:cNvPr id="276" name="Google Shape;276;p10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0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8" name="Google Shape;278;p10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9" name="Google Shape;27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81" name="Google Shape;28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83" name="Google Shape;28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0"/>
          <p:cNvSpPr txBox="1"/>
          <p:nvPr/>
        </p:nvSpPr>
        <p:spPr>
          <a:xfrm>
            <a:off x="282982" y="1344083"/>
            <a:ext cx="103059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1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FBA FEES</a:t>
            </a:r>
            <a:endParaRPr/>
          </a:p>
          <a:p>
            <a:pPr indent="-3619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0" i="0" lang="en-US" sz="2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Seller central link</a:t>
            </a: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(search anything on Google)</a:t>
            </a:r>
            <a:endParaRPr/>
          </a:p>
          <a:p>
            <a:pPr indent="-3619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Small, oversize, and more 2-5$ (FBA SIZE TIERS)</a:t>
            </a:r>
            <a:endParaRPr/>
          </a:p>
          <a:p>
            <a:pPr indent="-3619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Understand the structure</a:t>
            </a:r>
            <a:endParaRPr/>
          </a:p>
          <a:p>
            <a:pPr indent="-3619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Know when you are on the edge </a:t>
            </a:r>
            <a:endParaRPr/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1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LEAD TIME</a:t>
            </a:r>
            <a:endParaRPr/>
          </a:p>
          <a:p>
            <a:pPr indent="-3619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Manufacturing time + Shipping + Spare</a:t>
            </a:r>
            <a:endParaRPr/>
          </a:p>
          <a:p>
            <a:pPr indent="-3619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1 month manufacturing + 1–2 month shipping (Depends on the </a:t>
            </a:r>
            <a:r>
              <a:rPr lang="en-US" sz="2100">
                <a:solidFill>
                  <a:srgbClr val="831B3E"/>
                </a:solidFill>
              </a:rPr>
              <a:t>route</a:t>
            </a: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1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ROI</a:t>
            </a: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(product research phase)</a:t>
            </a:r>
            <a:endParaRPr/>
          </a:p>
          <a:p>
            <a:pPr indent="-3619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100"/>
              <a:buFont typeface="Arial"/>
              <a:buChar char="-"/>
            </a:pPr>
            <a:r>
              <a:rPr b="0" i="0" lang="en-US" sz="21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Costs / Net Profit</a:t>
            </a:r>
            <a:endParaRPr/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1900"/>
              <a:buFont typeface="Arial"/>
              <a:buChar char="-"/>
            </a:pPr>
            <a:r>
              <a:rPr b="0" i="0" lang="en-US" sz="19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(Product + Shipping + Duties + FBA Fees + Referral Fees + PPC) / Net Profit</a:t>
            </a:r>
            <a:endParaRPr/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1900"/>
              <a:buFont typeface="Arial"/>
              <a:buChar char="-"/>
            </a:pPr>
            <a:r>
              <a:rPr b="0" i="0" lang="en-US" sz="19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ROI Under 100% - Cannot grow without additional capital</a:t>
            </a:r>
            <a:endParaRPr/>
          </a:p>
          <a:p>
            <a: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1900"/>
              <a:buFont typeface="Arial"/>
              <a:buChar char="-"/>
            </a:pPr>
            <a:r>
              <a:rPr b="0" i="0" lang="en-US" sz="19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ROI Over 200% - can grow exponentially, quickly get cash for another product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1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290" name="Google Shape;290;p11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11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2" name="Google Shape;292;p11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Knowing your Numbers !</a:t>
            </a:r>
            <a:endParaRPr sz="5400"/>
          </a:p>
        </p:txBody>
      </p:sp>
      <p:cxnSp>
        <p:nvCxnSpPr>
          <p:cNvPr id="293" name="Google Shape;293;p11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4" name="Google Shape;294;p11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5" name="Google Shape;295;p11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6" name="Google Shape;29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98" name="Google Shape;29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00" name="Google Shape;30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1"/>
          <p:cNvSpPr txBox="1"/>
          <p:nvPr/>
        </p:nvSpPr>
        <p:spPr>
          <a:xfrm>
            <a:off x="595216" y="2191576"/>
            <a:ext cx="10305794" cy="1620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Incomplete understanding of your numbers = </a:t>
            </a:r>
            <a:r>
              <a:rPr b="1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business failure / Looses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What does it mean to know my numbers?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What does it take to know my numbers?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What will I gain by knowing my numbers?</a:t>
            </a:r>
            <a:endParaRPr b="1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2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307" name="Google Shape;307;p12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2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12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Amazon’s Revenue Calculator</a:t>
            </a:r>
            <a:endParaRPr sz="5400"/>
          </a:p>
        </p:txBody>
      </p:sp>
      <p:cxnSp>
        <p:nvCxnSpPr>
          <p:cNvPr id="310" name="Google Shape;310;p12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1" name="Google Shape;311;p12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2" name="Google Shape;312;p12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3" name="Google Shape;31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15" name="Google Shape;31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17" name="Google Shape;31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 txBox="1"/>
          <p:nvPr/>
        </p:nvSpPr>
        <p:spPr>
          <a:xfrm>
            <a:off x="595216" y="2191576"/>
            <a:ext cx="103059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76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hlinkClick r:id="rId7"/>
              </a:rPr>
              <a:t>Seller Central FBA Calculator</a:t>
            </a:r>
            <a:br>
              <a:rPr b="1" lang="en-US" sz="2000">
                <a:solidFill>
                  <a:srgbClr val="831B3E"/>
                </a:solidFill>
                <a:highlight>
                  <a:srgbClr val="FFFF00"/>
                </a:highlight>
              </a:rPr>
            </a:br>
            <a:r>
              <a:rPr b="1" lang="en-US" sz="2000">
                <a:solidFill>
                  <a:srgbClr val="831B3E"/>
                </a:solidFill>
                <a:highlight>
                  <a:schemeClr val="lt1"/>
                </a:highlight>
              </a:rPr>
              <a:t>(Alternative)</a:t>
            </a:r>
            <a:endParaRPr b="1" sz="2000">
              <a:solidFill>
                <a:srgbClr val="831B3E"/>
              </a:solidFill>
              <a:highlight>
                <a:schemeClr val="lt1"/>
              </a:highlight>
            </a:endParaRPr>
          </a:p>
          <a:p>
            <a:pPr indent="0" lvl="0" marL="76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831B3E"/>
              </a:solidFill>
              <a:highlight>
                <a:schemeClr val="lt1"/>
              </a:highlight>
            </a:endParaRPr>
          </a:p>
          <a:p>
            <a:pPr indent="0" lvl="0" marL="76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831B3E"/>
              </a:solidFill>
              <a:highlight>
                <a:schemeClr val="lt1"/>
              </a:highlight>
            </a:endParaRPr>
          </a:p>
          <a:p>
            <a:pPr indent="0" lvl="0" marL="76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831B3E"/>
                </a:solidFill>
                <a:highlight>
                  <a:schemeClr val="lt1"/>
                </a:highlight>
              </a:rPr>
              <a:t>Many ALternatives Available</a:t>
            </a:r>
            <a:br>
              <a:rPr b="1" lang="en-US" sz="2000">
                <a:solidFill>
                  <a:srgbClr val="831B3E"/>
                </a:solidFill>
                <a:highlight>
                  <a:schemeClr val="lt1"/>
                </a:highlight>
              </a:rPr>
            </a:br>
            <a:r>
              <a:rPr b="1" lang="en-US" sz="2000">
                <a:solidFill>
                  <a:srgbClr val="831B3E"/>
                </a:solidFill>
                <a:highlight>
                  <a:schemeClr val="lt1"/>
                </a:highlight>
              </a:rPr>
              <a:t>Most will do the job just fine</a:t>
            </a:r>
            <a:endParaRPr b="1" sz="2000">
              <a:solidFill>
                <a:srgbClr val="831B3E"/>
              </a:solidFill>
              <a:highlight>
                <a:schemeClr val="lt1"/>
              </a:highlight>
            </a:endParaRPr>
          </a:p>
        </p:txBody>
      </p:sp>
      <p:pic>
        <p:nvPicPr>
          <p:cNvPr id="319" name="Google Shape;319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9286" y="1177622"/>
            <a:ext cx="3528513" cy="4434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13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325" name="Google Shape;325;p13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3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7" name="Google Shape;327;p13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Helium 10 - Profitability Calculator</a:t>
            </a:r>
            <a:endParaRPr sz="5400"/>
          </a:p>
        </p:txBody>
      </p:sp>
      <p:cxnSp>
        <p:nvCxnSpPr>
          <p:cNvPr id="328" name="Google Shape;328;p13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9" name="Google Shape;329;p13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0" name="Google Shape;330;p13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1" name="Google Shape;33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33" name="Google Shape;33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35" name="Google Shape;33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3"/>
          <p:cNvSpPr txBox="1"/>
          <p:nvPr/>
        </p:nvSpPr>
        <p:spPr>
          <a:xfrm>
            <a:off x="4173949" y="1765269"/>
            <a:ext cx="10305794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Calibri"/>
                <a:ea typeface="Calibri"/>
                <a:cs typeface="Calibri"/>
                <a:sym typeface="Calibri"/>
              </a:rPr>
              <a:t>Price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Calibri"/>
                <a:ea typeface="Calibri"/>
                <a:cs typeface="Calibri"/>
                <a:sym typeface="Calibri"/>
              </a:rPr>
              <a:t>Est Manufacturing cost (1:4)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Calibri"/>
                <a:ea typeface="Calibri"/>
                <a:cs typeface="Calibri"/>
                <a:sym typeface="Calibri"/>
              </a:rPr>
              <a:t>Shipping cost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Calibri"/>
                <a:ea typeface="Calibri"/>
                <a:cs typeface="Calibri"/>
                <a:sym typeface="Calibri"/>
              </a:rPr>
              <a:t>Other costs = 10% advertising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831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831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Calibri"/>
                <a:ea typeface="Calibri"/>
                <a:cs typeface="Calibri"/>
                <a:sym typeface="Calibri"/>
              </a:rPr>
              <a:t>MARGIN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Calibri"/>
                <a:ea typeface="Calibri"/>
                <a:cs typeface="Calibri"/>
                <a:sym typeface="Calibri"/>
              </a:rPr>
              <a:t>ROI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831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rgbClr val="831B3E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live example</a:t>
            </a:r>
            <a:endParaRPr b="0" i="0" sz="2000" u="none" cap="none" strike="noStrike">
              <a:solidFill>
                <a:srgbClr val="831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7871" y="1143913"/>
            <a:ext cx="3245424" cy="452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02685" y="1143913"/>
            <a:ext cx="3579138" cy="4711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14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344" name="Google Shape;344;p14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14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6" name="Google Shape;346;p14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Helium 10 - Review Insights</a:t>
            </a:r>
            <a:endParaRPr sz="5400"/>
          </a:p>
        </p:txBody>
      </p:sp>
      <p:cxnSp>
        <p:nvCxnSpPr>
          <p:cNvPr id="347" name="Google Shape;347;p14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14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9" name="Google Shape;349;p14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0" name="Google Shape;35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52" name="Google Shape;35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54" name="Google Shape;35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0763" y="912562"/>
            <a:ext cx="8994175" cy="497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15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361" name="Google Shape;361;p15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5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3" name="Google Shape;363;p15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Research - </a:t>
            </a:r>
            <a:r>
              <a:rPr b="1" lang="en-US" sz="3200" u="sng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DIFFERENTIATION</a:t>
            </a:r>
            <a:endParaRPr b="1" sz="5400" u="sng"/>
          </a:p>
        </p:txBody>
      </p:sp>
      <p:cxnSp>
        <p:nvCxnSpPr>
          <p:cNvPr id="364" name="Google Shape;364;p15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5" name="Google Shape;365;p15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6" name="Google Shape;366;p15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7" name="Google Shape;36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69" name="Google Shape;36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371" name="Google Shape;37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5"/>
          <p:cNvSpPr txBox="1"/>
          <p:nvPr/>
        </p:nvSpPr>
        <p:spPr>
          <a:xfrm>
            <a:off x="662123" y="1231395"/>
            <a:ext cx="10305794" cy="4601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DIFFERENTIATION!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Why will someone buy your product? 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What will happen if tomorrow another seller launches the same product?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Perceived value vs actual value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Market segment targeting - Sub-Niche (for men / for women, High/low price)</a:t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Common Differentiations!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Different color / Size / Material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verage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Different Design (same keyword, functionality / benefits) new models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verage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Packaging (giftable, premium, usable, recycled, etc…)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verage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Multipacks  3pack , 16pack, etc...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When you differentiae – </a:t>
            </a:r>
            <a:r>
              <a:rPr b="1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you must show it </a:t>
            </a: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on the listing!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"/>
          <p:cNvSpPr txBox="1"/>
          <p:nvPr>
            <p:ph type="title"/>
          </p:nvPr>
        </p:nvSpPr>
        <p:spPr>
          <a:xfrm>
            <a:off x="382033" y="3669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831B3E"/>
                </a:solidFill>
              </a:rPr>
              <a:t>Differentiation - examples</a:t>
            </a:r>
            <a:endParaRPr>
              <a:solidFill>
                <a:srgbClr val="831B3E"/>
              </a:solidFill>
            </a:endParaRPr>
          </a:p>
        </p:txBody>
      </p:sp>
      <p:pic>
        <p:nvPicPr>
          <p:cNvPr id="378" name="Google Shape;3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033" y="1256667"/>
            <a:ext cx="5028898" cy="518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885" y="1266567"/>
            <a:ext cx="5465314" cy="5185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"/>
          <p:cNvSpPr txBox="1"/>
          <p:nvPr>
            <p:ph type="title"/>
          </p:nvPr>
        </p:nvSpPr>
        <p:spPr>
          <a:xfrm>
            <a:off x="382033" y="3669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831B3E"/>
                </a:solidFill>
              </a:rPr>
              <a:t>Differentiation - examples</a:t>
            </a:r>
            <a:endParaRPr>
              <a:solidFill>
                <a:srgbClr val="831B3E"/>
              </a:solidFill>
            </a:endParaRPr>
          </a:p>
        </p:txBody>
      </p:sp>
      <p:pic>
        <p:nvPicPr>
          <p:cNvPr id="385" name="Google Shape;3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950" y="1353933"/>
            <a:ext cx="10622961" cy="5321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"/>
          <p:cNvSpPr txBox="1"/>
          <p:nvPr>
            <p:ph type="title"/>
          </p:nvPr>
        </p:nvSpPr>
        <p:spPr>
          <a:xfrm>
            <a:off x="382033" y="3669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831B3E"/>
                </a:solidFill>
              </a:rPr>
              <a:t>Differentiation - examples</a:t>
            </a:r>
            <a:endParaRPr>
              <a:solidFill>
                <a:srgbClr val="831B3E"/>
              </a:solidFill>
            </a:endParaRPr>
          </a:p>
        </p:txBody>
      </p:sp>
      <p:pic>
        <p:nvPicPr>
          <p:cNvPr id="391" name="Google Shape;3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967" y="1652167"/>
            <a:ext cx="6137033" cy="508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1532" y="1652167"/>
            <a:ext cx="5238600" cy="508893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8"/>
          <p:cNvSpPr txBox="1"/>
          <p:nvPr>
            <p:ph idx="1" type="body"/>
          </p:nvPr>
        </p:nvSpPr>
        <p:spPr>
          <a:xfrm>
            <a:off x="813767" y="1074500"/>
            <a:ext cx="113607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      Avocado keeper                                            Avocado (Potato) smasher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2"/>
          <p:cNvGrpSpPr/>
          <p:nvPr/>
        </p:nvGrpSpPr>
        <p:grpSpPr>
          <a:xfrm>
            <a:off x="-109407" y="0"/>
            <a:ext cx="12301407" cy="6858000"/>
            <a:chOff x="-356703" y="0"/>
            <a:chExt cx="12301407" cy="6858000"/>
          </a:xfrm>
        </p:grpSpPr>
        <p:pic>
          <p:nvPicPr>
            <p:cNvPr id="105" name="Google Shape;105;p2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7" t="0"/>
            <a:stretch/>
          </p:blipFill>
          <p:spPr>
            <a:xfrm>
              <a:off x="6284237" y="0"/>
              <a:ext cx="5660467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7" name="Google Shape;107;p2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8" name="Google Shape;108;p2"/>
          <p:cNvSpPr txBox="1"/>
          <p:nvPr/>
        </p:nvSpPr>
        <p:spPr>
          <a:xfrm>
            <a:off x="933300" y="2523575"/>
            <a:ext cx="103254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Assignment follow up</a:t>
            </a:r>
            <a:endParaRPr b="1" i="0" sz="72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Google Shape;109;p2"/>
          <p:cNvCxnSpPr/>
          <p:nvPr/>
        </p:nvCxnSpPr>
        <p:spPr>
          <a:xfrm>
            <a:off x="247296" y="1106683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" name="Google Shape;110;p2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13" name="Google Shape;11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15" name="Google Shape;11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9"/>
          <p:cNvSpPr txBox="1"/>
          <p:nvPr>
            <p:ph type="title"/>
          </p:nvPr>
        </p:nvSpPr>
        <p:spPr>
          <a:xfrm>
            <a:off x="382033" y="3669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831B3E"/>
                </a:solidFill>
              </a:rPr>
              <a:t>Differentiation - examples</a:t>
            </a:r>
            <a:endParaRPr>
              <a:solidFill>
                <a:srgbClr val="831B3E"/>
              </a:solidFill>
            </a:endParaRPr>
          </a:p>
        </p:txBody>
      </p:sp>
      <p:pic>
        <p:nvPicPr>
          <p:cNvPr id="399" name="Google Shape;3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" y="1333767"/>
            <a:ext cx="6194883" cy="532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3968" y="1333767"/>
            <a:ext cx="5743637" cy="5321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20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406" name="Google Shape;406;p20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20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8" name="Google Shape;408;p20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Research - </a:t>
            </a:r>
            <a:r>
              <a:rPr b="1" lang="en-US" sz="3200" u="sng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MOAT</a:t>
            </a:r>
            <a:endParaRPr b="1" sz="5400" u="sng"/>
          </a:p>
        </p:txBody>
      </p:sp>
      <p:cxnSp>
        <p:nvCxnSpPr>
          <p:cNvPr id="409" name="Google Shape;409;p20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0" name="Google Shape;410;p20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1" name="Google Shape;411;p20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2" name="Google Shape;41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414" name="Google Shape;41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416" name="Google Shape;41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0"/>
          <p:cNvSpPr txBox="1"/>
          <p:nvPr/>
        </p:nvSpPr>
        <p:spPr>
          <a:xfrm>
            <a:off x="662123" y="1231395"/>
            <a:ext cx="10305794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MOAT!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Why do we want a moat?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Niches with Moats – beware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Common Moats!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Review Moat! (beware)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Patented Product or feature / Design Patent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verage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Sourcing and Kitting from multiple sources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verage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Licensing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verage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High cost, Difficult Logistics, Difficult Compliance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verage"/>
              <a:buChar char="-"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Supplier from a different country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1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423" name="Google Shape;423;p21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21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21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Research - </a:t>
            </a:r>
            <a:r>
              <a:rPr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Target Avatar</a:t>
            </a:r>
            <a:endParaRPr b="1" sz="5400" u="sng"/>
          </a:p>
        </p:txBody>
      </p:sp>
      <p:cxnSp>
        <p:nvCxnSpPr>
          <p:cNvPr id="426" name="Google Shape;426;p21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21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8" name="Google Shape;428;p21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9" name="Google Shape;42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431" name="Google Shape;43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433" name="Google Shape;43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1"/>
          <p:cNvSpPr txBox="1"/>
          <p:nvPr/>
        </p:nvSpPr>
        <p:spPr>
          <a:xfrm>
            <a:off x="662123" y="1231395"/>
            <a:ext cx="10305794" cy="4477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1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Know your Avatar </a:t>
            </a:r>
            <a:endParaRPr/>
          </a:p>
          <a:p>
            <a:pPr indent="-3746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Gender, age, marital status, education, profession, socioeconomic status </a:t>
            </a:r>
            <a:endParaRPr/>
          </a:p>
          <a:p>
            <a:pPr indent="-3746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What type of product are they buying online?</a:t>
            </a:r>
            <a:endParaRPr/>
          </a:p>
          <a:p>
            <a:pPr indent="-3746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Fears and concerns</a:t>
            </a:r>
            <a:endParaRPr/>
          </a:p>
          <a:p>
            <a:pPr indent="-3746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What drives them: passion purchase / get it done</a:t>
            </a:r>
            <a:endParaRPr/>
          </a:p>
          <a:p>
            <a:pPr indent="-3746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Sources: </a:t>
            </a:r>
            <a:endParaRPr/>
          </a:p>
          <a:p>
            <a:pPr indent="-3746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Reviews!</a:t>
            </a:r>
            <a:endParaRPr/>
          </a:p>
          <a:p>
            <a:pPr indent="-3746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/>
          </a:p>
          <a:p>
            <a:pPr indent="-3746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Facebook Audience Insights</a:t>
            </a:r>
            <a:endParaRPr/>
          </a:p>
          <a:p>
            <a:pPr indent="-3746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verage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Common Sense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22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440" name="Google Shape;440;p22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22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22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Research - </a:t>
            </a:r>
            <a:r>
              <a:rPr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Sub-Niche</a:t>
            </a:r>
            <a:endParaRPr b="1" sz="5400" u="sng"/>
          </a:p>
        </p:txBody>
      </p:sp>
      <p:cxnSp>
        <p:nvCxnSpPr>
          <p:cNvPr id="443" name="Google Shape;443;p22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22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5" name="Google Shape;445;p22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6" name="Google Shape;44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448" name="Google Shape;44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450" name="Google Shape;45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2"/>
          <p:cNvSpPr txBox="1"/>
          <p:nvPr/>
        </p:nvSpPr>
        <p:spPr>
          <a:xfrm>
            <a:off x="662123" y="1231395"/>
            <a:ext cx="10305900" cy="3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Market segment targeting - Sub-Niche (for men / for women, High/low price)</a:t>
            </a:r>
            <a:b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3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verage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Take a very big keyword / market and break it down</a:t>
            </a:r>
            <a:b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3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verage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Find your own Sub-Nitche / Long term keyword that describes it</a:t>
            </a:r>
            <a:b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3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verage"/>
              <a:buChar char="-"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Wor</a:t>
            </a:r>
            <a:r>
              <a:rPr lang="en-US" sz="2300">
                <a:solidFill>
                  <a:srgbClr val="831B3E"/>
                </a:solidFill>
              </a:rPr>
              <a:t>k</a:t>
            </a: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in the world of your sub-niche</a:t>
            </a:r>
            <a:b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3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23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457" name="Google Shape;457;p23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3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3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Research - </a:t>
            </a:r>
            <a:r>
              <a:rPr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Sub-Niche</a:t>
            </a:r>
            <a:endParaRPr b="1" sz="5400" u="sng"/>
          </a:p>
        </p:txBody>
      </p:sp>
      <p:cxnSp>
        <p:nvCxnSpPr>
          <p:cNvPr id="460" name="Google Shape;460;p23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23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2" name="Google Shape;462;p23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3" name="Google Shape;46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465" name="Google Shape;46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467" name="Google Shape;46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3"/>
          <p:cNvSpPr txBox="1"/>
          <p:nvPr/>
        </p:nvSpPr>
        <p:spPr>
          <a:xfrm>
            <a:off x="351675" y="1201625"/>
            <a:ext cx="11316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CASE STUDY: Garden Tool Set</a:t>
            </a:r>
            <a:endParaRPr b="0" i="0" sz="23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400" y="1770087"/>
            <a:ext cx="11925176" cy="3959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4"/>
          <p:cNvSpPr txBox="1"/>
          <p:nvPr>
            <p:ph type="title"/>
          </p:nvPr>
        </p:nvSpPr>
        <p:spPr>
          <a:xfrm>
            <a:off x="2273800" y="88210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Garden tools set - Products types</a:t>
            </a:r>
            <a:endParaRPr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475" name="Google Shape;47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3133" y="1126500"/>
            <a:ext cx="3595300" cy="428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1700" y="1126500"/>
            <a:ext cx="4518348" cy="42892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4"/>
          <p:cNvSpPr txBox="1"/>
          <p:nvPr>
            <p:ph type="title"/>
          </p:nvPr>
        </p:nvSpPr>
        <p:spPr>
          <a:xfrm>
            <a:off x="1820383" y="6058833"/>
            <a:ext cx="272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With case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sp>
        <p:nvSpPr>
          <p:cNvPr id="478" name="Google Shape;478;p24"/>
          <p:cNvSpPr txBox="1"/>
          <p:nvPr>
            <p:ph type="title"/>
          </p:nvPr>
        </p:nvSpPr>
        <p:spPr>
          <a:xfrm>
            <a:off x="6376076" y="6135025"/>
            <a:ext cx="4449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/>
              <a:t>Bank for the buck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5"/>
          <p:cNvSpPr txBox="1"/>
          <p:nvPr>
            <p:ph type="title"/>
          </p:nvPr>
        </p:nvSpPr>
        <p:spPr>
          <a:xfrm>
            <a:off x="2527800" y="1137425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Garden tools set - Products types</a:t>
            </a:r>
            <a:endParaRPr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sp>
        <p:nvSpPr>
          <p:cNvPr id="484" name="Google Shape;484;p25"/>
          <p:cNvSpPr txBox="1"/>
          <p:nvPr>
            <p:ph type="title"/>
          </p:nvPr>
        </p:nvSpPr>
        <p:spPr>
          <a:xfrm>
            <a:off x="1820383" y="6135033"/>
            <a:ext cx="272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“Normal”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sp>
        <p:nvSpPr>
          <p:cNvPr id="485" name="Google Shape;485;p25"/>
          <p:cNvSpPr txBox="1"/>
          <p:nvPr>
            <p:ph type="title"/>
          </p:nvPr>
        </p:nvSpPr>
        <p:spPr>
          <a:xfrm>
            <a:off x="6833272" y="6135033"/>
            <a:ext cx="35952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High quality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486" name="Google Shape;48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733" y="1137433"/>
            <a:ext cx="4665726" cy="426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6893" y="1137433"/>
            <a:ext cx="6306320" cy="4267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6"/>
          <p:cNvSpPr txBox="1"/>
          <p:nvPr>
            <p:ph type="title"/>
          </p:nvPr>
        </p:nvSpPr>
        <p:spPr>
          <a:xfrm>
            <a:off x="322025" y="1580900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Garden tools set:</a:t>
            </a:r>
            <a:endParaRPr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Materials</a:t>
            </a:r>
            <a:endParaRPr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493" name="Google Shape;49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500" y="203200"/>
            <a:ext cx="6603498" cy="21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6"/>
          <p:cNvPicPr preferRelativeResize="0"/>
          <p:nvPr/>
        </p:nvPicPr>
        <p:blipFill rotWithShape="1">
          <a:blip r:embed="rId4">
            <a:alphaModFix/>
          </a:blip>
          <a:srcRect b="29447" l="0" r="0" t="0"/>
          <a:stretch/>
        </p:blipFill>
        <p:spPr>
          <a:xfrm>
            <a:off x="5588500" y="4826336"/>
            <a:ext cx="6603502" cy="203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88500" y="2514767"/>
            <a:ext cx="6603498" cy="2163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"/>
          <p:cNvSpPr txBox="1"/>
          <p:nvPr>
            <p:ph type="title"/>
          </p:nvPr>
        </p:nvSpPr>
        <p:spPr>
          <a:xfrm>
            <a:off x="1093550" y="432975"/>
            <a:ext cx="9484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94698"/>
              <a:buNone/>
            </a:pPr>
            <a:r>
              <a:rPr lang="en-US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Garden Tool Set For kids </a:t>
            </a:r>
            <a:r>
              <a:rPr lang="en-US" sz="4844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11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(350K monthly searches)</a:t>
            </a:r>
            <a:endParaRPr sz="2511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3800" y="1196475"/>
            <a:ext cx="9484725" cy="51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g18d32fcf150_0_0"/>
          <p:cNvGrpSpPr/>
          <p:nvPr/>
        </p:nvGrpSpPr>
        <p:grpSpPr>
          <a:xfrm>
            <a:off x="305873" y="-1"/>
            <a:ext cx="12301409" cy="6858000"/>
            <a:chOff x="-356703" y="0"/>
            <a:chExt cx="12301409" cy="6858000"/>
          </a:xfrm>
        </p:grpSpPr>
        <p:pic>
          <p:nvPicPr>
            <p:cNvPr id="508" name="Google Shape;508;g18d32fcf150_0_0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g18d32fcf150_0_0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4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0" name="Google Shape;510;g18d32fcf150_0_0"/>
          <p:cNvSpPr txBox="1"/>
          <p:nvPr>
            <p:ph type="ctrTitle"/>
          </p:nvPr>
        </p:nvSpPr>
        <p:spPr>
          <a:xfrm>
            <a:off x="1046442" y="327537"/>
            <a:ext cx="9653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Research - Workarounds</a:t>
            </a:r>
            <a:endParaRPr b="1" sz="5400" u="sng"/>
          </a:p>
        </p:txBody>
      </p:sp>
      <p:cxnSp>
        <p:nvCxnSpPr>
          <p:cNvPr id="511" name="Google Shape;511;g18d32fcf150_0_0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2" name="Google Shape;512;g18d32fcf150_0_0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g18d32fcf150_0_0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4" name="Google Shape;514;g18d32fcf15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18d32fcf150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4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516" name="Google Shape;516;g18d32fcf150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18d32fcf150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4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518" name="Google Shape;518;g18d32fcf150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18d32fcf150_0_0"/>
          <p:cNvSpPr txBox="1"/>
          <p:nvPr/>
        </p:nvSpPr>
        <p:spPr>
          <a:xfrm>
            <a:off x="662125" y="1231400"/>
            <a:ext cx="10816200" cy="50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verage"/>
              <a:buChar char="●"/>
            </a:pPr>
            <a:r>
              <a:rPr lang="en-US" sz="2400">
                <a:solidFill>
                  <a:srgbClr val="831B3E"/>
                </a:solidFill>
              </a:rPr>
              <a:t>         When you are advanced / When you just </a:t>
            </a:r>
            <a:r>
              <a:rPr lang="en-US" sz="2400">
                <a:solidFill>
                  <a:srgbClr val="831B3E"/>
                </a:solidFill>
              </a:rPr>
              <a:t>can't</a:t>
            </a:r>
            <a:r>
              <a:rPr lang="en-US" sz="2400">
                <a:solidFill>
                  <a:srgbClr val="831B3E"/>
                </a:solidFill>
              </a:rPr>
              <a:t> find ‘</a:t>
            </a:r>
            <a:r>
              <a:rPr lang="en-US" sz="2400">
                <a:solidFill>
                  <a:srgbClr val="831B3E"/>
                </a:solidFill>
              </a:rPr>
              <a:t>old school’</a:t>
            </a:r>
            <a:r>
              <a:rPr lang="en-US" sz="2400">
                <a:solidFill>
                  <a:srgbClr val="831B3E"/>
                </a:solidFill>
              </a:rPr>
              <a:t> way….</a:t>
            </a:r>
            <a:br>
              <a:rPr lang="en-US" sz="2400">
                <a:solidFill>
                  <a:srgbClr val="831B3E"/>
                </a:solidFill>
              </a:rPr>
            </a:br>
            <a:endParaRPr sz="2400">
              <a:solidFill>
                <a:srgbClr val="831B3E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Char char="●"/>
            </a:pPr>
            <a:r>
              <a:rPr lang="en-US" sz="2400">
                <a:solidFill>
                  <a:srgbClr val="831B3E"/>
                </a:solidFill>
              </a:rPr>
              <a:t>Find a service that sells products for sellers </a:t>
            </a:r>
            <a:endParaRPr sz="2400">
              <a:solidFill>
                <a:srgbClr val="831B3E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831B3E"/>
                </a:solidFill>
              </a:rPr>
              <a:t>    ( </a:t>
            </a:r>
            <a:r>
              <a:rPr lang="en-US" sz="2400" u="sng">
                <a:solidFill>
                  <a:schemeClr val="hlink"/>
                </a:solidFill>
                <a:hlinkClick r:id="rId7"/>
              </a:rPr>
              <a:t>https://www.demercadoservices.com/services</a:t>
            </a:r>
            <a:r>
              <a:rPr lang="en-US" sz="2400">
                <a:solidFill>
                  <a:srgbClr val="831B3E"/>
                </a:solidFill>
              </a:rPr>
              <a:t> )</a:t>
            </a:r>
            <a:endParaRPr sz="2400">
              <a:solidFill>
                <a:srgbClr val="831B3E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Char char="●"/>
            </a:pPr>
            <a:r>
              <a:rPr lang="en-US" sz="2400">
                <a:solidFill>
                  <a:srgbClr val="831B3E"/>
                </a:solidFill>
              </a:rPr>
              <a:t>Buy a small FBA business and Grow it big with more of the same</a:t>
            </a:r>
            <a:br>
              <a:rPr lang="en-US" sz="2400">
                <a:solidFill>
                  <a:srgbClr val="831B3E"/>
                </a:solidFill>
              </a:rPr>
            </a:br>
            <a:r>
              <a:rPr lang="en-US" sz="2400">
                <a:solidFill>
                  <a:srgbClr val="831B3E"/>
                </a:solidFill>
              </a:rPr>
              <a:t>    ( </a:t>
            </a:r>
            <a:r>
              <a:rPr lang="en-US" sz="2400" u="sng">
                <a:solidFill>
                  <a:schemeClr val="hlink"/>
                </a:solidFill>
                <a:hlinkClick r:id="rId8"/>
              </a:rPr>
              <a:t>https://empireflippers.com</a:t>
            </a:r>
            <a:r>
              <a:rPr lang="en-US" sz="2400">
                <a:solidFill>
                  <a:srgbClr val="831B3E"/>
                </a:solidFill>
              </a:rPr>
              <a:t> )</a:t>
            </a:r>
            <a:endParaRPr sz="2400">
              <a:solidFill>
                <a:srgbClr val="831B3E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Char char="●"/>
            </a:pPr>
            <a:r>
              <a:rPr lang="en-US" sz="2400">
                <a:solidFill>
                  <a:srgbClr val="831B3E"/>
                </a:solidFill>
              </a:rPr>
              <a:t>Hire Experienced VA’s for product research by your method or their method</a:t>
            </a:r>
            <a:br>
              <a:rPr lang="en-US" sz="2400">
                <a:solidFill>
                  <a:srgbClr val="831B3E"/>
                </a:solidFill>
              </a:rPr>
            </a:br>
            <a:r>
              <a:rPr lang="en-US" sz="2400">
                <a:solidFill>
                  <a:srgbClr val="831B3E"/>
                </a:solidFill>
              </a:rPr>
              <a:t>    ( </a:t>
            </a:r>
            <a:r>
              <a:rPr lang="en-US" sz="2400" u="sng">
                <a:solidFill>
                  <a:schemeClr val="hlink"/>
                </a:solidFill>
                <a:hlinkClick r:id="rId9"/>
              </a:rPr>
              <a:t>https://www.upwork.com</a:t>
            </a:r>
            <a:r>
              <a:rPr lang="en-US" sz="2400">
                <a:solidFill>
                  <a:srgbClr val="831B3E"/>
                </a:solidFill>
              </a:rPr>
              <a:t> ) </a:t>
            </a:r>
            <a:endParaRPr sz="2400">
              <a:solidFill>
                <a:srgbClr val="831B3E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Char char="●"/>
            </a:pPr>
            <a:r>
              <a:rPr lang="en-US" sz="2400">
                <a:solidFill>
                  <a:srgbClr val="831B3E"/>
                </a:solidFill>
              </a:rPr>
              <a:t>Get Help from Friends and Family</a:t>
            </a:r>
            <a:endParaRPr sz="2400">
              <a:solidFill>
                <a:srgbClr val="831B3E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Char char="●"/>
            </a:pPr>
            <a:r>
              <a:rPr lang="en-US" sz="2400">
                <a:solidFill>
                  <a:srgbClr val="831B3E"/>
                </a:solidFill>
              </a:rPr>
              <a:t>Join another student/seller who has a product</a:t>
            </a:r>
            <a:endParaRPr sz="2400">
              <a:solidFill>
                <a:srgbClr val="831B3E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Char char="●"/>
            </a:pPr>
            <a:r>
              <a:rPr lang="en-US" sz="2400">
                <a:solidFill>
                  <a:srgbClr val="831B3E"/>
                </a:solidFill>
              </a:rPr>
              <a:t>Just keep looking…..</a:t>
            </a:r>
            <a:br>
              <a:rPr lang="en-US" sz="2400">
                <a:solidFill>
                  <a:srgbClr val="831B3E"/>
                </a:solidFill>
              </a:rPr>
            </a:br>
            <a:r>
              <a:rPr lang="en-US" sz="2400">
                <a:solidFill>
                  <a:srgbClr val="831B3E"/>
                </a:solidFill>
              </a:rPr>
              <a:t>       </a:t>
            </a:r>
            <a:endParaRPr sz="2400">
              <a:solidFill>
                <a:srgbClr val="831B3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3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121" name="Google Shape;121;p3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3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" name="Google Shape;123;p3"/>
          <p:cNvSpPr txBox="1"/>
          <p:nvPr>
            <p:ph type="ctrTitle"/>
          </p:nvPr>
        </p:nvSpPr>
        <p:spPr>
          <a:xfrm>
            <a:off x="1046442" y="327537"/>
            <a:ext cx="96531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research</a:t>
            </a:r>
            <a:endParaRPr/>
          </a:p>
        </p:txBody>
      </p:sp>
      <p:cxnSp>
        <p:nvCxnSpPr>
          <p:cNvPr id="124" name="Google Shape;124;p3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3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" name="Google Shape;126;p3"/>
          <p:cNvSpPr txBox="1"/>
          <p:nvPr/>
        </p:nvSpPr>
        <p:spPr>
          <a:xfrm>
            <a:off x="630899" y="1706403"/>
            <a:ext cx="103059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Research / niche research - bummer !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This is your Amazon Bootstrap - Be open to learn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One of the most important skills / knowledge to have as amazon seller - no shortcuts. (</a:t>
            </a:r>
            <a:r>
              <a:rPr lang="en-US" sz="2400">
                <a:solidFill>
                  <a:srgbClr val="831B3E"/>
                </a:solidFill>
              </a:rPr>
              <a:t>Some exceptions at the end….)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One of the most time consuming, low productivity tasks - But the business always needs to perform.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Once you master it - </a:t>
            </a:r>
            <a:r>
              <a:rPr lang="en-US" sz="2400">
                <a:solidFill>
                  <a:srgbClr val="831B3E"/>
                </a:solidFill>
              </a:rPr>
              <a:t>Delegate</a:t>
            </a:r>
            <a:r>
              <a:rPr lang="en-US" sz="2400">
                <a:solidFill>
                  <a:srgbClr val="831B3E"/>
                </a:solidFill>
              </a:rPr>
              <a:t>/Outsource</a:t>
            </a: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most of the process - take the decisions.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Launch Pipeline / Brand Launch Pipeline = Growth Plan, Value</a:t>
            </a:r>
            <a:r>
              <a:rPr lang="en-US" sz="2400">
                <a:solidFill>
                  <a:srgbClr val="831B3E"/>
                </a:solidFill>
              </a:rPr>
              <a:t>.</a:t>
            </a:r>
            <a:endParaRPr/>
          </a:p>
        </p:txBody>
      </p:sp>
      <p:cxnSp>
        <p:nvCxnSpPr>
          <p:cNvPr id="127" name="Google Shape;127;p3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8" name="Google Shape;12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30" name="Google Shape;13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32" name="Google Shape;13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28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525" name="Google Shape;525;p28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28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7" name="Google Shape;527;p28"/>
          <p:cNvSpPr txBox="1"/>
          <p:nvPr>
            <p:ph type="ctrTitle"/>
          </p:nvPr>
        </p:nvSpPr>
        <p:spPr>
          <a:xfrm>
            <a:off x="1046442" y="327537"/>
            <a:ext cx="9653100" cy="59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36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Home Assignments</a:t>
            </a:r>
            <a:endParaRPr b="1" sz="5400" u="sng"/>
          </a:p>
        </p:txBody>
      </p:sp>
      <p:cxnSp>
        <p:nvCxnSpPr>
          <p:cNvPr id="528" name="Google Shape;528;p28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9" name="Google Shape;529;p28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0" name="Google Shape;530;p28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31" name="Google Shape;53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533" name="Google Shape;53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535" name="Google Shape;53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8"/>
          <p:cNvSpPr txBox="1"/>
          <p:nvPr/>
        </p:nvSpPr>
        <p:spPr>
          <a:xfrm>
            <a:off x="662123" y="1231395"/>
            <a:ext cx="10305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WATCH AND LEARN - </a:t>
            </a: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Helium 10 – Learn button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b="0" i="0" lang="en-US" sz="2400" u="sng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Project X - Finding a product by keywords instead of Niche</a:t>
            </a:r>
            <a:endParaRPr sz="2400">
              <a:solidFill>
                <a:srgbClr val="831B3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CREATE your own version of spreadsheet</a:t>
            </a: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, add data and more criteria's, checkpoints along the way - Share with others, learn from others.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SEARCH AND FIND</a:t>
            </a: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- Fill out your spreadsheet with additional 15 fresh product opportunities - Good/No Good and why.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31B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9"/>
          <p:cNvSpPr txBox="1"/>
          <p:nvPr>
            <p:ph type="ctrTitle"/>
          </p:nvPr>
        </p:nvSpPr>
        <p:spPr>
          <a:xfrm>
            <a:off x="611761" y="3498824"/>
            <a:ext cx="4232964" cy="9420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9AF1"/>
              </a:buClr>
              <a:buSzPts val="6000"/>
              <a:buFont typeface="Arial"/>
              <a:buNone/>
            </a:pPr>
            <a:r>
              <a:rPr b="1" lang="en-US">
                <a:solidFill>
                  <a:srgbClr val="DF9AF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543" name="Google Shape;543;p29"/>
          <p:cNvSpPr/>
          <p:nvPr/>
        </p:nvSpPr>
        <p:spPr>
          <a:xfrm>
            <a:off x="247295" y="297008"/>
            <a:ext cx="11699539" cy="6263985"/>
          </a:xfrm>
          <a:prstGeom prst="rect">
            <a:avLst/>
          </a:prstGeom>
          <a:noFill/>
          <a:ln cap="flat" cmpd="sng" w="9525">
            <a:solidFill>
              <a:srgbClr val="F6F7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7856" y="1960545"/>
            <a:ext cx="6848719" cy="376085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9"/>
          <p:cNvSpPr txBox="1"/>
          <p:nvPr/>
        </p:nvSpPr>
        <p:spPr>
          <a:xfrm>
            <a:off x="8226696" y="787741"/>
            <a:ext cx="4555025" cy="432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F7ED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6F7ED"/>
                </a:solidFill>
                <a:latin typeface="Avenir"/>
                <a:ea typeface="Avenir"/>
                <a:cs typeface="Avenir"/>
                <a:sym typeface="Avenir"/>
              </a:rPr>
              <a:t>www.negev-prime.com</a:t>
            </a:r>
            <a:endParaRPr b="0" i="0" sz="2400" u="none" cap="none" strike="noStrike">
              <a:solidFill>
                <a:srgbClr val="F6F7E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546" name="Google Shape;546;p29"/>
          <p:cNvCxnSpPr/>
          <p:nvPr/>
        </p:nvCxnSpPr>
        <p:spPr>
          <a:xfrm>
            <a:off x="247296" y="1590260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F6F7E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7" name="Google Shape;547;p29"/>
          <p:cNvCxnSpPr/>
          <p:nvPr/>
        </p:nvCxnSpPr>
        <p:spPr>
          <a:xfrm rot="10800000">
            <a:off x="7951305" y="297008"/>
            <a:ext cx="0" cy="1293252"/>
          </a:xfrm>
          <a:prstGeom prst="straightConnector1">
            <a:avLst/>
          </a:prstGeom>
          <a:noFill/>
          <a:ln cap="flat" cmpd="sng" w="9525">
            <a:solidFill>
              <a:srgbClr val="F6F7ED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תמונה שמכילה טקסט, אוסף תמונות&#10;&#10;התיאור נוצר באופן אוטומטי" id="548" name="Google Shape;54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761" y="640849"/>
            <a:ext cx="3994874" cy="737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4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138" name="Google Shape;138;p4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4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4"/>
          <p:cNvSpPr txBox="1"/>
          <p:nvPr>
            <p:ph type="ctrTitle"/>
          </p:nvPr>
        </p:nvSpPr>
        <p:spPr>
          <a:xfrm>
            <a:off x="1046442" y="327537"/>
            <a:ext cx="965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FIND &lt;&gt; VALIDATE</a:t>
            </a:r>
            <a:endParaRPr/>
          </a:p>
        </p:txBody>
      </p:sp>
      <p:cxnSp>
        <p:nvCxnSpPr>
          <p:cNvPr id="141" name="Google Shape;141;p4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p4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" name="Google Shape;143;p4"/>
          <p:cNvSpPr txBox="1"/>
          <p:nvPr/>
        </p:nvSpPr>
        <p:spPr>
          <a:xfrm>
            <a:off x="559532" y="1550933"/>
            <a:ext cx="103059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831B3E"/>
                </a:solidFill>
              </a:rPr>
              <a:t>There are many Ways to look at Product </a:t>
            </a:r>
            <a:r>
              <a:rPr lang="en-US" sz="2400">
                <a:solidFill>
                  <a:srgbClr val="831B3E"/>
                </a:solidFill>
              </a:rPr>
              <a:t>Research</a:t>
            </a:r>
            <a:r>
              <a:rPr lang="en-US" sz="2400">
                <a:solidFill>
                  <a:srgbClr val="831B3E"/>
                </a:solidFill>
              </a:rPr>
              <a:t>, however most of them will Have the following components, or steps:</a:t>
            </a:r>
            <a:endParaRPr b="0" i="1" sz="24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4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45" name="Google Shape;14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47" name="Google Shape;14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49" name="Google Shape;14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"/>
          <p:cNvSpPr/>
          <p:nvPr/>
        </p:nvSpPr>
        <p:spPr>
          <a:xfrm>
            <a:off x="1602507" y="3299739"/>
            <a:ext cx="1697274" cy="1339254"/>
          </a:xfrm>
          <a:prstGeom prst="flowChartMulti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831B3E"/>
                </a:solidFill>
              </a:rPr>
              <a:t>Find Product Opportunities</a:t>
            </a:r>
            <a:endParaRPr b="1">
              <a:solidFill>
                <a:srgbClr val="831B3E"/>
              </a:solidFill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7371325" y="3230850"/>
            <a:ext cx="2460900" cy="1671300"/>
          </a:xfrm>
          <a:prstGeom prst="hear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831B3E"/>
                </a:solidFill>
              </a:rPr>
              <a:t>VALIDATE</a:t>
            </a:r>
            <a:endParaRPr b="1">
              <a:solidFill>
                <a:srgbClr val="831B3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g18d1ac7bc39_0_0"/>
          <p:cNvGrpSpPr/>
          <p:nvPr/>
        </p:nvGrpSpPr>
        <p:grpSpPr>
          <a:xfrm>
            <a:off x="-94902" y="-1"/>
            <a:ext cx="12301409" cy="6858000"/>
            <a:chOff x="-356703" y="0"/>
            <a:chExt cx="12301409" cy="6858000"/>
          </a:xfrm>
        </p:grpSpPr>
        <p:pic>
          <p:nvPicPr>
            <p:cNvPr id="157" name="Google Shape;157;g18d1ac7bc39_0_0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g18d1ac7bc39_0_0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4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g18d1ac7bc39_0_0"/>
          <p:cNvSpPr txBox="1"/>
          <p:nvPr>
            <p:ph type="ctrTitle"/>
          </p:nvPr>
        </p:nvSpPr>
        <p:spPr>
          <a:xfrm>
            <a:off x="1046442" y="327537"/>
            <a:ext cx="965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Soft initial criterias- reminder</a:t>
            </a:r>
            <a:endParaRPr/>
          </a:p>
        </p:txBody>
      </p:sp>
      <p:cxnSp>
        <p:nvCxnSpPr>
          <p:cNvPr id="160" name="Google Shape;160;g18d1ac7bc39_0_0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1" name="Google Shape;161;g18d1ac7bc39_0_0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2" name="Google Shape;162;g18d1ac7bc39_0_0"/>
          <p:cNvSpPr txBox="1"/>
          <p:nvPr/>
        </p:nvSpPr>
        <p:spPr>
          <a:xfrm>
            <a:off x="559532" y="1550933"/>
            <a:ext cx="10305900" cy="46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Most sellers are FBA sellers</a:t>
            </a:r>
            <a:endParaRPr/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Without a dominant brand </a:t>
            </a:r>
            <a:endParaRPr/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Sell price - $20 - $80</a:t>
            </a:r>
            <a:endParaRPr/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Nice spread of revenues among products</a:t>
            </a:r>
            <a:endParaRPr/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FBA Tier size = Standard size</a:t>
            </a:r>
            <a:endParaRPr/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Product is not over-complex / breakable / </a:t>
            </a:r>
            <a:endParaRPr/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Seasonality change should not be over 50%</a:t>
            </a:r>
            <a:endParaRPr/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1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COGS to Price 1:4 </a:t>
            </a:r>
            <a:endParaRPr/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1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Sales velocity - Can i compete in this </a:t>
            </a:r>
            <a:r>
              <a:rPr i="1" lang="en-US" sz="2000">
                <a:solidFill>
                  <a:srgbClr val="831B3E"/>
                </a:solidFill>
              </a:rPr>
              <a:t>sales volume?</a:t>
            </a:r>
            <a:endParaRPr/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300"/>
              <a:buFont typeface="Arial"/>
              <a:buChar char="-"/>
            </a:pPr>
            <a:r>
              <a:rPr b="0" i="1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4 months of inventory required - Starting capital</a:t>
            </a:r>
            <a:br>
              <a:rPr b="0" i="1" lang="en-US" sz="1400" u="none" cap="none" strike="noStrike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</a:br>
            <a:endParaRPr b="0" i="1" sz="24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" name="Google Shape;163;g18d1ac7bc39_0_0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4" name="Google Shape;164;g18d1ac7bc3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8d1ac7bc3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4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66" name="Google Shape;166;g18d1ac7bc3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18d1ac7bc3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4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68" name="Google Shape;168;g18d1ac7bc3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174" name="Google Shape;174;p5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5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Google Shape;176;p5"/>
          <p:cNvSpPr txBox="1"/>
          <p:nvPr>
            <p:ph type="ctrTitle"/>
          </p:nvPr>
        </p:nvSpPr>
        <p:spPr>
          <a:xfrm>
            <a:off x="1046442" y="327537"/>
            <a:ext cx="965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Potential product list</a:t>
            </a:r>
            <a:endParaRPr/>
          </a:p>
        </p:txBody>
      </p:sp>
      <p:cxnSp>
        <p:nvCxnSpPr>
          <p:cNvPr id="177" name="Google Shape;177;p5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8" name="Google Shape;178;p5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9" name="Google Shape;179;p5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0" name="Google Shape;18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82" name="Google Shape;18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184" name="Google Shape;18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75118" y="1282297"/>
            <a:ext cx="8458389" cy="228398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"/>
          <p:cNvSpPr txBox="1"/>
          <p:nvPr/>
        </p:nvSpPr>
        <p:spPr>
          <a:xfrm>
            <a:off x="662124" y="3959596"/>
            <a:ext cx="10305900" cy="1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Make your own table and lists</a:t>
            </a:r>
            <a:endParaRPr/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5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Save screenshots and </a:t>
            </a:r>
            <a:r>
              <a:rPr lang="en-US" sz="2400">
                <a:solidFill>
                  <a:srgbClr val="831B3E"/>
                </a:solidFill>
              </a:rPr>
              <a:t>Review</a:t>
            </a: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later – </a:t>
            </a:r>
            <a:r>
              <a:rPr lang="en-US" sz="2400">
                <a:solidFill>
                  <a:srgbClr val="831B3E"/>
                </a:solidFill>
              </a:rPr>
              <a:t>Holiday Season</a:t>
            </a:r>
            <a:r>
              <a:rPr b="0" i="0" lang="en-US" sz="24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>
                <a:solidFill>
                  <a:srgbClr val="831B3E"/>
                </a:solidFill>
              </a:rPr>
              <a:t>nowadays</a:t>
            </a:r>
            <a:endParaRPr sz="2400">
              <a:solidFill>
                <a:srgbClr val="831B3E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Char char="-"/>
            </a:pPr>
            <a:r>
              <a:rPr lang="en-US" sz="2400">
                <a:solidFill>
                  <a:srgbClr val="831B3E"/>
                </a:solidFill>
              </a:rPr>
              <a:t>Grow a big list with constant flow of new opportunities.</a:t>
            </a:r>
            <a:endParaRPr sz="2400">
              <a:solidFill>
                <a:srgbClr val="831B3E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2400"/>
              <a:buChar char="-"/>
            </a:pPr>
            <a:r>
              <a:rPr lang="en-US" sz="2400">
                <a:solidFill>
                  <a:srgbClr val="831B3E"/>
                </a:solidFill>
              </a:rPr>
              <a:t>Opportunities are temporary - Time To Market</a:t>
            </a:r>
            <a:endParaRPr sz="2400">
              <a:solidFill>
                <a:srgbClr val="831B3E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6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192" name="Google Shape;192;p6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6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Google Shape;194;p6"/>
          <p:cNvSpPr txBox="1"/>
          <p:nvPr>
            <p:ph type="ctrTitle"/>
          </p:nvPr>
        </p:nvSpPr>
        <p:spPr>
          <a:xfrm>
            <a:off x="1046442" y="327537"/>
            <a:ext cx="96531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Helium 10 – Black Box</a:t>
            </a:r>
            <a:endParaRPr/>
          </a:p>
        </p:txBody>
      </p:sp>
      <p:cxnSp>
        <p:nvCxnSpPr>
          <p:cNvPr id="195" name="Google Shape;195;p6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6" name="Google Shape;196;p6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7" name="Google Shape;197;p6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8" name="Google Shape;19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00" name="Google Shape;20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02" name="Google Shape;20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7764" y="1000491"/>
            <a:ext cx="10070456" cy="485701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6"/>
          <p:cNvSpPr/>
          <p:nvPr/>
        </p:nvSpPr>
        <p:spPr>
          <a:xfrm>
            <a:off x="3844940" y="1677143"/>
            <a:ext cx="1413975" cy="37468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7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210" name="Google Shape;210;p7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7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Google Shape;212;p7"/>
          <p:cNvSpPr txBox="1"/>
          <p:nvPr>
            <p:ph type="ctrTitle"/>
          </p:nvPr>
        </p:nvSpPr>
        <p:spPr>
          <a:xfrm>
            <a:off x="1046442" y="327537"/>
            <a:ext cx="96531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Helium 10 – Black Box</a:t>
            </a:r>
            <a:endParaRPr/>
          </a:p>
        </p:txBody>
      </p:sp>
      <p:cxnSp>
        <p:nvCxnSpPr>
          <p:cNvPr id="213" name="Google Shape;213;p7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7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7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6" name="Google Shape;21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18" name="Google Shape;21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20" name="Google Shape;22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7"/>
          <p:cNvSpPr txBox="1"/>
          <p:nvPr/>
        </p:nvSpPr>
        <p:spPr>
          <a:xfrm>
            <a:off x="282982" y="1344083"/>
            <a:ext cx="10305794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Black Box - Amazon Product Research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Black Box / All tools - LEARN Button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Search Product / Keyword / Niche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Generate results with </a:t>
            </a:r>
            <a:r>
              <a:rPr b="1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your own criteria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Find an opportunity and go “down the rabbit hole”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831B3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Keep in your list / move on to the next one</a:t>
            </a:r>
            <a:endParaRPr/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1872" y="1810630"/>
            <a:ext cx="1224091" cy="58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33132" y="1233260"/>
            <a:ext cx="4051305" cy="453304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"/>
          <p:cNvSpPr/>
          <p:nvPr/>
        </p:nvSpPr>
        <p:spPr>
          <a:xfrm>
            <a:off x="6923924" y="1506984"/>
            <a:ext cx="1403807" cy="25392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/>
          <p:nvPr/>
        </p:nvSpPr>
        <p:spPr>
          <a:xfrm>
            <a:off x="6878073" y="2326041"/>
            <a:ext cx="1922470" cy="547847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6878073" y="5248975"/>
            <a:ext cx="1968012" cy="462608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862495" y="3812330"/>
            <a:ext cx="1968012" cy="462608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7"/>
          <p:cNvSpPr txBox="1"/>
          <p:nvPr/>
        </p:nvSpPr>
        <p:spPr>
          <a:xfrm>
            <a:off x="8221015" y="5429275"/>
            <a:ext cx="2364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229" name="Google Shape;229;p7"/>
          <p:cNvSpPr txBox="1"/>
          <p:nvPr/>
        </p:nvSpPr>
        <p:spPr>
          <a:xfrm>
            <a:off x="8266255" y="2566111"/>
            <a:ext cx="44507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230" name="Google Shape;230;p7"/>
          <p:cNvSpPr txBox="1"/>
          <p:nvPr/>
        </p:nvSpPr>
        <p:spPr>
          <a:xfrm>
            <a:off x="6980095" y="4009160"/>
            <a:ext cx="134763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8"/>
          <p:cNvGrpSpPr/>
          <p:nvPr/>
        </p:nvGrpSpPr>
        <p:grpSpPr>
          <a:xfrm>
            <a:off x="-94902" y="-1"/>
            <a:ext cx="12301407" cy="6858001"/>
            <a:chOff x="-356703" y="0"/>
            <a:chExt cx="12301407" cy="6858001"/>
          </a:xfrm>
        </p:grpSpPr>
        <p:pic>
          <p:nvPicPr>
            <p:cNvPr id="236" name="Google Shape;236;p8"/>
            <p:cNvPicPr preferRelativeResize="0"/>
            <p:nvPr/>
          </p:nvPicPr>
          <p:blipFill rotWithShape="1">
            <a:blip r:embed="rId3">
              <a:alphaModFix amt="20000"/>
            </a:blip>
            <a:srcRect b="0" l="0" r="38095" t="0"/>
            <a:stretch/>
          </p:blipFill>
          <p:spPr>
            <a:xfrm>
              <a:off x="6284237" y="0"/>
              <a:ext cx="5660467" cy="6858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8"/>
            <p:cNvPicPr preferRelativeResize="0"/>
            <p:nvPr/>
          </p:nvPicPr>
          <p:blipFill rotWithShape="1">
            <a:blip r:embed="rId3">
              <a:alphaModFix amt="20000"/>
            </a:blip>
            <a:srcRect b="0" l="0" r="95435" t="0"/>
            <a:stretch/>
          </p:blipFill>
          <p:spPr>
            <a:xfrm>
              <a:off x="-356703" y="0"/>
              <a:ext cx="6640942" cy="6858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" name="Google Shape;238;p8"/>
          <p:cNvSpPr txBox="1"/>
          <p:nvPr>
            <p:ph type="ctrTitle"/>
          </p:nvPr>
        </p:nvSpPr>
        <p:spPr>
          <a:xfrm>
            <a:off x="1046442" y="327537"/>
            <a:ext cx="96531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1B3E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831B3E"/>
                </a:solidFill>
                <a:latin typeface="Arial"/>
                <a:ea typeface="Arial"/>
                <a:cs typeface="Arial"/>
                <a:sym typeface="Arial"/>
              </a:rPr>
              <a:t>Helium 10 – Black Box</a:t>
            </a:r>
            <a:endParaRPr/>
          </a:p>
        </p:txBody>
      </p:sp>
      <p:cxnSp>
        <p:nvCxnSpPr>
          <p:cNvPr id="239" name="Google Shape;239;p8"/>
          <p:cNvCxnSpPr/>
          <p:nvPr/>
        </p:nvCxnSpPr>
        <p:spPr>
          <a:xfrm>
            <a:off x="247296" y="5883962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0" name="Google Shape;240;p8"/>
          <p:cNvCxnSpPr/>
          <p:nvPr/>
        </p:nvCxnSpPr>
        <p:spPr>
          <a:xfrm>
            <a:off x="207152" y="1115603"/>
            <a:ext cx="11697300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1" name="Google Shape;241;p8"/>
          <p:cNvCxnSpPr/>
          <p:nvPr/>
        </p:nvCxnSpPr>
        <p:spPr>
          <a:xfrm>
            <a:off x="247296" y="5883962"/>
            <a:ext cx="11697408" cy="0"/>
          </a:xfrm>
          <a:prstGeom prst="straightConnector1">
            <a:avLst/>
          </a:prstGeom>
          <a:noFill/>
          <a:ln cap="flat" cmpd="sng" w="9525">
            <a:solidFill>
              <a:srgbClr val="831B3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2" name="Google Shape;24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282" y="5845525"/>
            <a:ext cx="2379706" cy="7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50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44" name="Google Shape;24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69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62384" y="5594503"/>
            <a:ext cx="2175032" cy="122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שמכילה טקסט, שעון, לוח, אוסף תמונות&#10;&#10;התיאור נוצר באופן אוטומטי" id="246" name="Google Shape;24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241" y="6050656"/>
            <a:ext cx="1995398" cy="3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35064" y="1199868"/>
            <a:ext cx="4894569" cy="445826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8"/>
          <p:cNvSpPr/>
          <p:nvPr/>
        </p:nvSpPr>
        <p:spPr>
          <a:xfrm>
            <a:off x="3416994" y="1677142"/>
            <a:ext cx="2274588" cy="554065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8"/>
          <p:cNvSpPr/>
          <p:nvPr/>
        </p:nvSpPr>
        <p:spPr>
          <a:xfrm>
            <a:off x="3455151" y="2649467"/>
            <a:ext cx="2274588" cy="554065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Gabi Vaysman</dc:creator>
</cp:coreProperties>
</file>