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7" roundtripDataSignature="AMtx7mgQAWkyHKJxXLs9M7GNNbmNpflaV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customschemas.google.com/relationships/presentationmetadata" Target="metadata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0" name="Google Shape;90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2198a308de0_0_5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9" name="Google Shape;249;g2198a308de0_0_5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2198a308de0_0_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1" name="Google Shape;271;g2198a308de0_0_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9" name="Google Shape;289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2" name="Google Shape;102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8" name="Google Shape;118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198a308de0_0_2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5" name="Google Shape;135;g2198a308de0_0_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198a308de0_0_3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2" name="Google Shape;152;g2198a308de0_0_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2" name="Google Shape;172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198a308de0_0_8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1" name="Google Shape;191;g2198a308de0_0_8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198a308de0_0_1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1" name="Google Shape;211;g2198a308de0_0_1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0" name="Google Shape;230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4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4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3" name="Google Shape;73;p4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4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4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4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4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4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4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4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4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" name="Google Shape;85;p4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4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4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2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2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2"/>
          <p:cNvSpPr txBox="1"/>
          <p:nvPr>
            <p:ph idx="12" type="sldNum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3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3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3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3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3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3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3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3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3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3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5" name="Google Shape;65;p3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6" name="Google Shape;66;p3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3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3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5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Relationship Id="rId4" Type="http://schemas.openxmlformats.org/officeDocument/2006/relationships/image" Target="../media/image1.png"/><Relationship Id="rId5" Type="http://schemas.openxmlformats.org/officeDocument/2006/relationships/image" Target="../media/image4.png"/><Relationship Id="rId6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Relationship Id="rId4" Type="http://schemas.openxmlformats.org/officeDocument/2006/relationships/image" Target="../media/image1.png"/><Relationship Id="rId5" Type="http://schemas.openxmlformats.org/officeDocument/2006/relationships/image" Target="../media/image4.png"/><Relationship Id="rId6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Relationship Id="rId4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Relationship Id="rId4" Type="http://schemas.openxmlformats.org/officeDocument/2006/relationships/image" Target="../media/image1.png"/><Relationship Id="rId5" Type="http://schemas.openxmlformats.org/officeDocument/2006/relationships/image" Target="../media/image4.png"/><Relationship Id="rId6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Relationship Id="rId4" Type="http://schemas.openxmlformats.org/officeDocument/2006/relationships/image" Target="../media/image1.png"/><Relationship Id="rId5" Type="http://schemas.openxmlformats.org/officeDocument/2006/relationships/image" Target="../media/image4.png"/><Relationship Id="rId6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Relationship Id="rId4" Type="http://schemas.openxmlformats.org/officeDocument/2006/relationships/image" Target="../media/image1.png"/><Relationship Id="rId5" Type="http://schemas.openxmlformats.org/officeDocument/2006/relationships/image" Target="../media/image4.png"/><Relationship Id="rId6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4" Type="http://schemas.openxmlformats.org/officeDocument/2006/relationships/image" Target="../media/image1.png"/><Relationship Id="rId5" Type="http://schemas.openxmlformats.org/officeDocument/2006/relationships/image" Target="../media/image4.png"/><Relationship Id="rId6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Relationship Id="rId4" Type="http://schemas.openxmlformats.org/officeDocument/2006/relationships/image" Target="../media/image1.png"/><Relationship Id="rId5" Type="http://schemas.openxmlformats.org/officeDocument/2006/relationships/image" Target="../media/image4.png"/><Relationship Id="rId6" Type="http://schemas.openxmlformats.org/officeDocument/2006/relationships/image" Target="../media/image7.png"/><Relationship Id="rId7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alibaba.com/trade/search?spm=a2700.galleryofferlist.fy23_pc_search_bar_associationItem.1&amp;tab=all&amp;searchText=drill+brush+set" TargetMode="External"/><Relationship Id="rId10" Type="http://schemas.openxmlformats.org/officeDocument/2006/relationships/hyperlink" Target="https://www.amazon.com/s?k=metal+drill+brush&amp;crid=1ECZKAWRW8UDW&amp;sprefix=metal+drill+%2Caps%2C532&amp;ref=nb_sb_noss_2" TargetMode="External"/><Relationship Id="rId13" Type="http://schemas.openxmlformats.org/officeDocument/2006/relationships/hyperlink" Target="https://www.amazon.com/stores/page/4BF41335-CE5D-4DDB-AD6C-EAF73069C164" TargetMode="External"/><Relationship Id="rId12" Type="http://schemas.openxmlformats.org/officeDocument/2006/relationships/hyperlink" Target="https://www.alibaba.com/trade/search?fsb=y&amp;IndexArea=product_en&amp;CatId=&amp;tab=all&amp;SearchText=wire+brush+set&amp;selectedTab=product_en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Relationship Id="rId4" Type="http://schemas.openxmlformats.org/officeDocument/2006/relationships/image" Target="../media/image1.png"/><Relationship Id="rId9" Type="http://schemas.openxmlformats.org/officeDocument/2006/relationships/hyperlink" Target="https://www.pinterest.com/search/pins/?q=drill%20brush%20set%20for%20grill&amp;rs=typed" TargetMode="External"/><Relationship Id="rId14" Type="http://schemas.openxmlformats.org/officeDocument/2006/relationships/image" Target="../media/image17.png"/><Relationship Id="rId5" Type="http://schemas.openxmlformats.org/officeDocument/2006/relationships/image" Target="../media/image4.png"/><Relationship Id="rId6" Type="http://schemas.openxmlformats.org/officeDocument/2006/relationships/image" Target="../media/image7.png"/><Relationship Id="rId7" Type="http://schemas.openxmlformats.org/officeDocument/2006/relationships/image" Target="../media/image15.png"/><Relationship Id="rId8" Type="http://schemas.openxmlformats.org/officeDocument/2006/relationships/hyperlink" Target="https://www.amazon.com/s?k=drill+brush+set+grill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Relationship Id="rId4" Type="http://schemas.openxmlformats.org/officeDocument/2006/relationships/image" Target="../media/image1.png"/><Relationship Id="rId5" Type="http://schemas.openxmlformats.org/officeDocument/2006/relationships/image" Target="../media/image4.png"/><Relationship Id="rId6" Type="http://schemas.openxmlformats.org/officeDocument/2006/relationships/image" Target="../media/image7.png"/><Relationship Id="rId7" Type="http://schemas.openxmlformats.org/officeDocument/2006/relationships/image" Target="../media/image15.png"/><Relationship Id="rId8" Type="http://schemas.openxmlformats.org/officeDocument/2006/relationships/image" Target="../media/image1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Relationship Id="rId4" Type="http://schemas.openxmlformats.org/officeDocument/2006/relationships/image" Target="../media/image1.png"/><Relationship Id="rId5" Type="http://schemas.openxmlformats.org/officeDocument/2006/relationships/image" Target="../media/image4.png"/><Relationship Id="rId6" Type="http://schemas.openxmlformats.org/officeDocument/2006/relationships/image" Target="../media/image7.png"/><Relationship Id="rId7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6F7E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 txBox="1"/>
          <p:nvPr>
            <p:ph idx="1" type="subTitle"/>
          </p:nvPr>
        </p:nvSpPr>
        <p:spPr>
          <a:xfrm>
            <a:off x="3327995" y="593619"/>
            <a:ext cx="8253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4400"/>
              <a:buNone/>
            </a:pPr>
            <a:r>
              <a:rPr b="1" lang="en-US" sz="4000">
                <a:solidFill>
                  <a:srgbClr val="831B3E"/>
                </a:solidFill>
                <a:latin typeface="Arial"/>
                <a:ea typeface="Arial"/>
                <a:cs typeface="Arial"/>
                <a:sym typeface="Arial"/>
              </a:rPr>
              <a:t>סדנת </a:t>
            </a:r>
            <a:r>
              <a:rPr b="1" lang="en-US" sz="4000">
                <a:solidFill>
                  <a:srgbClr val="831B3E"/>
                </a:solidFill>
                <a:latin typeface="Arial"/>
                <a:ea typeface="Arial"/>
                <a:cs typeface="Arial"/>
                <a:sym typeface="Arial"/>
              </a:rPr>
              <a:t>חקר מוצר </a:t>
            </a:r>
            <a:endParaRPr b="1" sz="4000">
              <a:solidFill>
                <a:srgbClr val="831B3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4" name="Google Shape;94;p1"/>
          <p:cNvCxnSpPr/>
          <p:nvPr/>
        </p:nvCxnSpPr>
        <p:spPr>
          <a:xfrm>
            <a:off x="247296" y="1590260"/>
            <a:ext cx="11697408" cy="0"/>
          </a:xfrm>
          <a:prstGeom prst="straightConnector1">
            <a:avLst/>
          </a:prstGeom>
          <a:noFill/>
          <a:ln cap="flat" cmpd="sng" w="9525">
            <a:solidFill>
              <a:srgbClr val="831B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5" name="Google Shape;95;p1"/>
          <p:cNvCxnSpPr/>
          <p:nvPr/>
        </p:nvCxnSpPr>
        <p:spPr>
          <a:xfrm rot="10800000">
            <a:off x="4230366" y="297008"/>
            <a:ext cx="0" cy="1293252"/>
          </a:xfrm>
          <a:prstGeom prst="straightConnector1">
            <a:avLst/>
          </a:prstGeom>
          <a:noFill/>
          <a:ln cap="flat" cmpd="sng" w="9525">
            <a:solidFill>
              <a:srgbClr val="831B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6" name="Google Shape;9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12943" y="2216464"/>
            <a:ext cx="3731761" cy="3731761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"/>
          <p:cNvSpPr/>
          <p:nvPr/>
        </p:nvSpPr>
        <p:spPr>
          <a:xfrm>
            <a:off x="4309350" y="2203027"/>
            <a:ext cx="3745198" cy="3745198"/>
          </a:xfrm>
          <a:prstGeom prst="ellipse">
            <a:avLst/>
          </a:prstGeom>
          <a:solidFill>
            <a:srgbClr val="831B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lang="en-US"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עודד גיא</a:t>
            </a:r>
            <a:endParaRPr b="1" i="0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Google Shape;98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4818" y="2216464"/>
            <a:ext cx="3731761" cy="37317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תמונה שמכילה טקסט, שעון, לוח, אוסף תמונות&#10;&#10;התיאור נוצר באופן אוטומטי" id="99" name="Google Shape;99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36679" y="583233"/>
            <a:ext cx="3757008" cy="69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1" name="Google Shape;251;g2198a308de0_0_58"/>
          <p:cNvGrpSpPr/>
          <p:nvPr/>
        </p:nvGrpSpPr>
        <p:grpSpPr>
          <a:xfrm>
            <a:off x="601823" y="327524"/>
            <a:ext cx="12301409" cy="6858000"/>
            <a:chOff x="-356703" y="0"/>
            <a:chExt cx="12301409" cy="6858000"/>
          </a:xfrm>
        </p:grpSpPr>
        <p:pic>
          <p:nvPicPr>
            <p:cNvPr id="252" name="Google Shape;252;g2198a308de0_0_58"/>
            <p:cNvPicPr preferRelativeResize="0"/>
            <p:nvPr/>
          </p:nvPicPr>
          <p:blipFill rotWithShape="1">
            <a:blip r:embed="rId3">
              <a:alphaModFix amt="20000"/>
            </a:blip>
            <a:srcRect b="0" l="0" r="38095" t="0"/>
            <a:stretch/>
          </p:blipFill>
          <p:spPr>
            <a:xfrm>
              <a:off x="6284237" y="0"/>
              <a:ext cx="5660469" cy="685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3" name="Google Shape;253;g2198a308de0_0_58"/>
            <p:cNvPicPr preferRelativeResize="0"/>
            <p:nvPr/>
          </p:nvPicPr>
          <p:blipFill rotWithShape="1">
            <a:blip r:embed="rId3">
              <a:alphaModFix amt="20000"/>
            </a:blip>
            <a:srcRect b="0" l="0" r="95435" t="0"/>
            <a:stretch/>
          </p:blipFill>
          <p:spPr>
            <a:xfrm>
              <a:off x="-356703" y="0"/>
              <a:ext cx="6640944" cy="6858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4" name="Google Shape;254;g2198a308de0_0_58"/>
          <p:cNvSpPr txBox="1"/>
          <p:nvPr>
            <p:ph type="ctrTitle"/>
          </p:nvPr>
        </p:nvSpPr>
        <p:spPr>
          <a:xfrm>
            <a:off x="1046442" y="327537"/>
            <a:ext cx="9653100" cy="5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4000"/>
              <a:buFont typeface="Arial"/>
              <a:buNone/>
            </a:pPr>
            <a:r>
              <a:rPr b="1" lang="en-US" sz="3600">
                <a:solidFill>
                  <a:srgbClr val="831B3E"/>
                </a:solidFill>
                <a:latin typeface="Arial"/>
                <a:ea typeface="Arial"/>
                <a:cs typeface="Arial"/>
                <a:sym typeface="Arial"/>
              </a:rPr>
              <a:t>חקר לפי קבוצות</a:t>
            </a:r>
            <a:endParaRPr b="1" sz="5400" u="sng"/>
          </a:p>
        </p:txBody>
      </p:sp>
      <p:cxnSp>
        <p:nvCxnSpPr>
          <p:cNvPr id="255" name="Google Shape;255;g2198a308de0_0_58"/>
          <p:cNvCxnSpPr/>
          <p:nvPr/>
        </p:nvCxnSpPr>
        <p:spPr>
          <a:xfrm>
            <a:off x="247296" y="5883962"/>
            <a:ext cx="11697300" cy="0"/>
          </a:xfrm>
          <a:prstGeom prst="straightConnector1">
            <a:avLst/>
          </a:prstGeom>
          <a:noFill/>
          <a:ln cap="flat" cmpd="sng" w="9525">
            <a:solidFill>
              <a:srgbClr val="831B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56" name="Google Shape;256;g2198a308de0_0_58"/>
          <p:cNvCxnSpPr/>
          <p:nvPr/>
        </p:nvCxnSpPr>
        <p:spPr>
          <a:xfrm>
            <a:off x="156352" y="1175903"/>
            <a:ext cx="11697300" cy="0"/>
          </a:xfrm>
          <a:prstGeom prst="straightConnector1">
            <a:avLst/>
          </a:prstGeom>
          <a:noFill/>
          <a:ln cap="flat" cmpd="sng" w="9525">
            <a:solidFill>
              <a:srgbClr val="831B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57" name="Google Shape;257;g2198a308de0_0_58"/>
          <p:cNvCxnSpPr/>
          <p:nvPr/>
        </p:nvCxnSpPr>
        <p:spPr>
          <a:xfrm>
            <a:off x="247296" y="5883962"/>
            <a:ext cx="11697300" cy="0"/>
          </a:xfrm>
          <a:prstGeom prst="straightConnector1">
            <a:avLst/>
          </a:prstGeom>
          <a:noFill/>
          <a:ln cap="flat" cmpd="sng" w="9525">
            <a:solidFill>
              <a:srgbClr val="831B3E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58" name="Google Shape;258;g2198a308de0_0_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9282" y="5845525"/>
            <a:ext cx="2379706" cy="763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g2198a308de0_0_5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675084" y="5594503"/>
            <a:ext cx="2175034" cy="12234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תמונה שמכילה טקסט, שעון, לוח, אוסף תמונות&#10;&#10;התיאור נוצר באופן אוטומטי" id="260" name="Google Shape;260;g2198a308de0_0_5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66941" y="6050656"/>
            <a:ext cx="1995398" cy="368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g2198a308de0_0_5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662384" y="5594503"/>
            <a:ext cx="2175034" cy="12234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תמונה שמכילה טקסט, שעון, לוח, אוסף תמונות&#10;&#10;התיאור נוצר באופן אוטומטי" id="262" name="Google Shape;262;g2198a308de0_0_5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54241" y="6050656"/>
            <a:ext cx="1995398" cy="368553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g2198a308de0_0_58"/>
          <p:cNvSpPr txBox="1"/>
          <p:nvPr/>
        </p:nvSpPr>
        <p:spPr>
          <a:xfrm>
            <a:off x="662123" y="1231395"/>
            <a:ext cx="103059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64" name="Google Shape;264;g2198a308de0_0_58"/>
          <p:cNvSpPr txBox="1"/>
          <p:nvPr/>
        </p:nvSpPr>
        <p:spPr>
          <a:xfrm>
            <a:off x="6910400" y="1317550"/>
            <a:ext cx="4923300" cy="1477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831B3E"/>
                </a:solidFill>
                <a:latin typeface="Calibri"/>
                <a:ea typeface="Calibri"/>
                <a:cs typeface="Calibri"/>
                <a:sym typeface="Calibri"/>
              </a:rPr>
              <a:t>קבוצה #1:</a:t>
            </a:r>
            <a:endParaRPr sz="1600">
              <a:solidFill>
                <a:srgbClr val="831B3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solidFill>
                  <a:srgbClr val="831B3E"/>
                </a:solidFill>
                <a:latin typeface="Calibri"/>
                <a:ea typeface="Calibri"/>
                <a:cs typeface="Calibri"/>
                <a:sym typeface="Calibri"/>
              </a:rPr>
              <a:t>נישה/צורך/שימוש/קטגוריה: Kitchen Decor</a:t>
            </a:r>
            <a:endParaRPr sz="1600">
              <a:solidFill>
                <a:srgbClr val="831B3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solidFill>
                  <a:srgbClr val="831B3E"/>
                </a:solidFill>
                <a:latin typeface="Calibri"/>
                <a:ea typeface="Calibri"/>
                <a:cs typeface="Calibri"/>
                <a:sym typeface="Calibri"/>
              </a:rPr>
              <a:t>קריטריונים: 7000$-16000$ / 13$-45$ / 350 reviews max</a:t>
            </a:r>
            <a:endParaRPr sz="1600">
              <a:solidFill>
                <a:srgbClr val="831B3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solidFill>
                  <a:srgbClr val="831B3E"/>
                </a:solidFill>
                <a:latin typeface="Calibri"/>
                <a:ea typeface="Calibri"/>
                <a:cs typeface="Calibri"/>
                <a:sym typeface="Calibri"/>
              </a:rPr>
              <a:t>תקציב לרכישת מוצרים: 10K$    (מחזור חודשי 13000)</a:t>
            </a:r>
            <a:endParaRPr sz="1600">
              <a:solidFill>
                <a:srgbClr val="831B3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831B3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g2198a308de0_0_58"/>
          <p:cNvSpPr txBox="1"/>
          <p:nvPr/>
        </p:nvSpPr>
        <p:spPr>
          <a:xfrm>
            <a:off x="740300" y="1317550"/>
            <a:ext cx="4923300" cy="1477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831B3E"/>
                </a:solidFill>
                <a:latin typeface="Calibri"/>
                <a:ea typeface="Calibri"/>
                <a:cs typeface="Calibri"/>
                <a:sym typeface="Calibri"/>
              </a:rPr>
              <a:t>קבוצה #2:</a:t>
            </a:r>
            <a:endParaRPr sz="1600">
              <a:solidFill>
                <a:srgbClr val="831B3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831B3E"/>
                </a:solidFill>
                <a:latin typeface="Calibri"/>
                <a:ea typeface="Calibri"/>
                <a:cs typeface="Calibri"/>
                <a:sym typeface="Calibri"/>
              </a:rPr>
              <a:t>נישה/צורך/שימוש/קטגוריה: Mushroom </a:t>
            </a:r>
            <a:r>
              <a:rPr lang="en-US" sz="1600">
                <a:solidFill>
                  <a:srgbClr val="831B3E"/>
                </a:solidFill>
                <a:latin typeface="Calibri"/>
                <a:ea typeface="Calibri"/>
                <a:cs typeface="Calibri"/>
                <a:sym typeface="Calibri"/>
              </a:rPr>
              <a:t>Decor</a:t>
            </a:r>
            <a:endParaRPr sz="1600">
              <a:solidFill>
                <a:srgbClr val="831B3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831B3E"/>
                </a:solidFill>
                <a:latin typeface="Calibri"/>
                <a:ea typeface="Calibri"/>
                <a:cs typeface="Calibri"/>
                <a:sym typeface="Calibri"/>
              </a:rPr>
              <a:t>קריטריונים: 4000$-11000$ / 14$-29$ / 250 reviews max</a:t>
            </a:r>
            <a:endParaRPr sz="1600">
              <a:solidFill>
                <a:srgbClr val="831B3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831B3E"/>
                </a:solidFill>
                <a:latin typeface="Calibri"/>
                <a:ea typeface="Calibri"/>
                <a:cs typeface="Calibri"/>
                <a:sym typeface="Calibri"/>
              </a:rPr>
              <a:t>תקציב לרכישת מוצרים: 6K$    (מחזור חודשי 8000)</a:t>
            </a:r>
            <a:endParaRPr sz="1600">
              <a:solidFill>
                <a:srgbClr val="831B3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831B3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g2198a308de0_0_58"/>
          <p:cNvSpPr txBox="1"/>
          <p:nvPr/>
        </p:nvSpPr>
        <p:spPr>
          <a:xfrm>
            <a:off x="6875600" y="3076925"/>
            <a:ext cx="4992900" cy="1477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831B3E"/>
                </a:solidFill>
                <a:latin typeface="Calibri"/>
                <a:ea typeface="Calibri"/>
                <a:cs typeface="Calibri"/>
                <a:sym typeface="Calibri"/>
              </a:rPr>
              <a:t>קבוצה #3:</a:t>
            </a:r>
            <a:endParaRPr sz="1600">
              <a:solidFill>
                <a:srgbClr val="831B3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831B3E"/>
                </a:solidFill>
                <a:latin typeface="Calibri"/>
                <a:ea typeface="Calibri"/>
                <a:cs typeface="Calibri"/>
                <a:sym typeface="Calibri"/>
              </a:rPr>
              <a:t>נישה/צורך/שימוש/קטגוריה: gardening</a:t>
            </a:r>
            <a:endParaRPr sz="1600">
              <a:solidFill>
                <a:srgbClr val="831B3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831B3E"/>
                </a:solidFill>
                <a:latin typeface="Calibri"/>
                <a:ea typeface="Calibri"/>
                <a:cs typeface="Calibri"/>
                <a:sym typeface="Calibri"/>
              </a:rPr>
              <a:t>קריטריונים: 13000$-22000$ / 15$-55$ / 250 reviews max</a:t>
            </a:r>
            <a:endParaRPr sz="1600">
              <a:solidFill>
                <a:srgbClr val="831B3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831B3E"/>
                </a:solidFill>
                <a:latin typeface="Calibri"/>
                <a:ea typeface="Calibri"/>
                <a:cs typeface="Calibri"/>
                <a:sym typeface="Calibri"/>
              </a:rPr>
              <a:t>תקציב לרכישת מוצרים: 13K$    (מחזור חודשי 17000)</a:t>
            </a:r>
            <a:endParaRPr sz="1600">
              <a:solidFill>
                <a:srgbClr val="831B3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831B3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g2198a308de0_0_58"/>
          <p:cNvSpPr txBox="1"/>
          <p:nvPr/>
        </p:nvSpPr>
        <p:spPr>
          <a:xfrm>
            <a:off x="740300" y="3076925"/>
            <a:ext cx="4923300" cy="1416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831B3E"/>
                </a:solidFill>
                <a:latin typeface="Calibri"/>
                <a:ea typeface="Calibri"/>
                <a:cs typeface="Calibri"/>
                <a:sym typeface="Calibri"/>
              </a:rPr>
              <a:t>קבוצה #4:</a:t>
            </a:r>
            <a:endParaRPr sz="1600">
              <a:solidFill>
                <a:srgbClr val="831B3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831B3E"/>
                </a:solidFill>
                <a:latin typeface="Calibri"/>
                <a:ea typeface="Calibri"/>
                <a:cs typeface="Calibri"/>
                <a:sym typeface="Calibri"/>
              </a:rPr>
              <a:t>נישה/צורך/שימוש/קטגוריה: Gift for women</a:t>
            </a:r>
            <a:endParaRPr sz="1600">
              <a:solidFill>
                <a:srgbClr val="831B3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831B3E"/>
                </a:solidFill>
                <a:latin typeface="Calibri"/>
                <a:ea typeface="Calibri"/>
                <a:cs typeface="Calibri"/>
                <a:sym typeface="Calibri"/>
              </a:rPr>
              <a:t>קריטריונים: 16000$-25000$ / 19$-55$ / 300 reviews max</a:t>
            </a:r>
            <a:endParaRPr sz="1600">
              <a:solidFill>
                <a:srgbClr val="831B3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831B3E"/>
                </a:solidFill>
                <a:latin typeface="Calibri"/>
                <a:ea typeface="Calibri"/>
                <a:cs typeface="Calibri"/>
                <a:sym typeface="Calibri"/>
              </a:rPr>
              <a:t>תקציב לרכישת מוצרים: 15K$    (מחזור חודשי 20000)</a:t>
            </a:r>
            <a:endParaRPr sz="2000">
              <a:solidFill>
                <a:srgbClr val="831B3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g2198a308de0_0_58"/>
          <p:cNvSpPr txBox="1"/>
          <p:nvPr/>
        </p:nvSpPr>
        <p:spPr>
          <a:xfrm>
            <a:off x="740300" y="4686938"/>
            <a:ext cx="4992900" cy="1169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831B3E"/>
                </a:solidFill>
                <a:latin typeface="Calibri"/>
                <a:ea typeface="Calibri"/>
                <a:cs typeface="Calibri"/>
                <a:sym typeface="Calibri"/>
              </a:rPr>
              <a:t>קבוצה #5:</a:t>
            </a:r>
            <a:endParaRPr sz="1600">
              <a:solidFill>
                <a:srgbClr val="831B3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831B3E"/>
                </a:solidFill>
                <a:latin typeface="Calibri"/>
                <a:ea typeface="Calibri"/>
                <a:cs typeface="Calibri"/>
                <a:sym typeface="Calibri"/>
              </a:rPr>
              <a:t>נישה/צורך/שימוש/קטגוריה: Balcony</a:t>
            </a:r>
            <a:endParaRPr sz="1600">
              <a:solidFill>
                <a:srgbClr val="831B3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831B3E"/>
                </a:solidFill>
                <a:latin typeface="Calibri"/>
                <a:ea typeface="Calibri"/>
                <a:cs typeface="Calibri"/>
                <a:sym typeface="Calibri"/>
              </a:rPr>
              <a:t>קריטריונים: 4000$-14000$ / 14$-29$ / 300 reviews max</a:t>
            </a:r>
            <a:endParaRPr sz="1600">
              <a:solidFill>
                <a:srgbClr val="831B3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831B3E"/>
                </a:solidFill>
                <a:latin typeface="Calibri"/>
                <a:ea typeface="Calibri"/>
                <a:cs typeface="Calibri"/>
                <a:sym typeface="Calibri"/>
              </a:rPr>
              <a:t>תקציב לרכישת מוצרים: 5K$    (מחזור חודשי 6000)</a:t>
            </a:r>
            <a:endParaRPr sz="2000">
              <a:solidFill>
                <a:srgbClr val="831B3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3" name="Google Shape;273;g2198a308de0_0_5"/>
          <p:cNvGrpSpPr/>
          <p:nvPr/>
        </p:nvGrpSpPr>
        <p:grpSpPr>
          <a:xfrm>
            <a:off x="662123" y="327524"/>
            <a:ext cx="12301409" cy="6858000"/>
            <a:chOff x="-356703" y="0"/>
            <a:chExt cx="12301409" cy="6858000"/>
          </a:xfrm>
        </p:grpSpPr>
        <p:pic>
          <p:nvPicPr>
            <p:cNvPr id="274" name="Google Shape;274;g2198a308de0_0_5"/>
            <p:cNvPicPr preferRelativeResize="0"/>
            <p:nvPr/>
          </p:nvPicPr>
          <p:blipFill rotWithShape="1">
            <a:blip r:embed="rId3">
              <a:alphaModFix amt="20000"/>
            </a:blip>
            <a:srcRect b="0" l="0" r="38095" t="0"/>
            <a:stretch/>
          </p:blipFill>
          <p:spPr>
            <a:xfrm>
              <a:off x="6284237" y="0"/>
              <a:ext cx="5660469" cy="685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5" name="Google Shape;275;g2198a308de0_0_5"/>
            <p:cNvPicPr preferRelativeResize="0"/>
            <p:nvPr/>
          </p:nvPicPr>
          <p:blipFill rotWithShape="1">
            <a:blip r:embed="rId3">
              <a:alphaModFix amt="20000"/>
            </a:blip>
            <a:srcRect b="0" l="0" r="95435" t="0"/>
            <a:stretch/>
          </p:blipFill>
          <p:spPr>
            <a:xfrm>
              <a:off x="-356703" y="0"/>
              <a:ext cx="6640944" cy="6858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6" name="Google Shape;276;g2198a308de0_0_5"/>
          <p:cNvSpPr txBox="1"/>
          <p:nvPr>
            <p:ph type="ctrTitle"/>
          </p:nvPr>
        </p:nvSpPr>
        <p:spPr>
          <a:xfrm>
            <a:off x="1046442" y="327537"/>
            <a:ext cx="9653100" cy="5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4000"/>
              <a:buFont typeface="Arial"/>
              <a:buNone/>
            </a:pPr>
            <a:r>
              <a:rPr b="1" lang="en-US" sz="3600">
                <a:solidFill>
                  <a:srgbClr val="831B3E"/>
                </a:solidFill>
                <a:latin typeface="Arial"/>
                <a:ea typeface="Arial"/>
                <a:cs typeface="Arial"/>
                <a:sym typeface="Arial"/>
              </a:rPr>
              <a:t>משימת שיעורי בית</a:t>
            </a:r>
            <a:endParaRPr b="1" sz="5400" u="sng"/>
          </a:p>
        </p:txBody>
      </p:sp>
      <p:cxnSp>
        <p:nvCxnSpPr>
          <p:cNvPr id="277" name="Google Shape;277;g2198a308de0_0_5"/>
          <p:cNvCxnSpPr/>
          <p:nvPr/>
        </p:nvCxnSpPr>
        <p:spPr>
          <a:xfrm>
            <a:off x="247296" y="5883962"/>
            <a:ext cx="11697300" cy="0"/>
          </a:xfrm>
          <a:prstGeom prst="straightConnector1">
            <a:avLst/>
          </a:prstGeom>
          <a:noFill/>
          <a:ln cap="flat" cmpd="sng" w="9525">
            <a:solidFill>
              <a:srgbClr val="831B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8" name="Google Shape;278;g2198a308de0_0_5"/>
          <p:cNvCxnSpPr/>
          <p:nvPr/>
        </p:nvCxnSpPr>
        <p:spPr>
          <a:xfrm>
            <a:off x="207152" y="1115603"/>
            <a:ext cx="11697300" cy="0"/>
          </a:xfrm>
          <a:prstGeom prst="straightConnector1">
            <a:avLst/>
          </a:prstGeom>
          <a:noFill/>
          <a:ln cap="flat" cmpd="sng" w="9525">
            <a:solidFill>
              <a:srgbClr val="831B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9" name="Google Shape;279;g2198a308de0_0_5"/>
          <p:cNvCxnSpPr/>
          <p:nvPr/>
        </p:nvCxnSpPr>
        <p:spPr>
          <a:xfrm>
            <a:off x="247296" y="5883962"/>
            <a:ext cx="11697300" cy="0"/>
          </a:xfrm>
          <a:prstGeom prst="straightConnector1">
            <a:avLst/>
          </a:prstGeom>
          <a:noFill/>
          <a:ln cap="flat" cmpd="sng" w="9525">
            <a:solidFill>
              <a:srgbClr val="831B3E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80" name="Google Shape;280;g2198a308de0_0_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9282" y="5845525"/>
            <a:ext cx="2379706" cy="763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g2198a308de0_0_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675084" y="5594503"/>
            <a:ext cx="2175034" cy="12234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תמונה שמכילה טקסט, שעון, לוח, אוסף תמונות&#10;&#10;התיאור נוצר באופן אוטומטי" id="282" name="Google Shape;282;g2198a308de0_0_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66941" y="6050656"/>
            <a:ext cx="1995398" cy="368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g2198a308de0_0_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662384" y="5594503"/>
            <a:ext cx="2175034" cy="12234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תמונה שמכילה טקסט, שעון, לוח, אוסף תמונות&#10;&#10;התיאור נוצר באופן אוטומטי" id="284" name="Google Shape;284;g2198a308de0_0_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54241" y="6050656"/>
            <a:ext cx="1995398" cy="368553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g2198a308de0_0_5"/>
          <p:cNvSpPr txBox="1"/>
          <p:nvPr/>
        </p:nvSpPr>
        <p:spPr>
          <a:xfrm>
            <a:off x="662123" y="1231395"/>
            <a:ext cx="103059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86" name="Google Shape;286;g2198a308de0_0_5"/>
          <p:cNvSpPr txBox="1"/>
          <p:nvPr/>
        </p:nvSpPr>
        <p:spPr>
          <a:xfrm>
            <a:off x="1800650" y="1446800"/>
            <a:ext cx="8408700" cy="14160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831B3E"/>
                </a:solidFill>
                <a:latin typeface="Calibri"/>
                <a:ea typeface="Calibri"/>
                <a:cs typeface="Calibri"/>
                <a:sym typeface="Calibri"/>
              </a:rPr>
              <a:t>ב 21.3 יש תרגול שבו כולם צריכים להציג 3 מוצרים לפי כל הפרמטרים שהם למדו עד כה.</a:t>
            </a:r>
            <a:endParaRPr sz="2000">
              <a:solidFill>
                <a:srgbClr val="831B3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831B3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831B3E"/>
                </a:solidFill>
                <a:latin typeface="Calibri"/>
                <a:ea typeface="Calibri"/>
                <a:cs typeface="Calibri"/>
                <a:sym typeface="Calibri"/>
              </a:rPr>
              <a:t> חובה לכולם</a:t>
            </a:r>
            <a:endParaRPr sz="2000">
              <a:solidFill>
                <a:srgbClr val="831B3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31B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29"/>
          <p:cNvSpPr txBox="1"/>
          <p:nvPr>
            <p:ph type="ctrTitle"/>
          </p:nvPr>
        </p:nvSpPr>
        <p:spPr>
          <a:xfrm>
            <a:off x="611761" y="3498824"/>
            <a:ext cx="4232964" cy="94205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F9AF1"/>
              </a:buClr>
              <a:buSzPts val="6000"/>
              <a:buFont typeface="Arial"/>
              <a:buNone/>
            </a:pPr>
            <a:r>
              <a:rPr b="1" lang="en-US">
                <a:solidFill>
                  <a:srgbClr val="DF9AF1"/>
                </a:solidFill>
                <a:latin typeface="Arial"/>
                <a:ea typeface="Arial"/>
                <a:cs typeface="Arial"/>
                <a:sym typeface="Arial"/>
              </a:rPr>
              <a:t>Thank You</a:t>
            </a:r>
            <a:endParaRPr/>
          </a:p>
        </p:txBody>
      </p:sp>
      <p:sp>
        <p:nvSpPr>
          <p:cNvPr id="293" name="Google Shape;293;p29"/>
          <p:cNvSpPr/>
          <p:nvPr/>
        </p:nvSpPr>
        <p:spPr>
          <a:xfrm>
            <a:off x="247295" y="297008"/>
            <a:ext cx="11699539" cy="6263985"/>
          </a:xfrm>
          <a:prstGeom prst="rect">
            <a:avLst/>
          </a:prstGeom>
          <a:noFill/>
          <a:ln cap="flat" cmpd="sng" w="9525">
            <a:solidFill>
              <a:srgbClr val="F6F7E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4" name="Google Shape;294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77856" y="1960545"/>
            <a:ext cx="6848719" cy="3760857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29"/>
          <p:cNvSpPr txBox="1"/>
          <p:nvPr/>
        </p:nvSpPr>
        <p:spPr>
          <a:xfrm>
            <a:off x="8226696" y="787741"/>
            <a:ext cx="4555025" cy="4322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F7ED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F6F7ED"/>
                </a:solidFill>
                <a:latin typeface="Avenir"/>
                <a:ea typeface="Avenir"/>
                <a:cs typeface="Avenir"/>
                <a:sym typeface="Avenir"/>
              </a:rPr>
              <a:t>www.negev-prime.com</a:t>
            </a:r>
            <a:endParaRPr b="0" i="0" sz="2400" u="none" cap="none" strike="noStrike">
              <a:solidFill>
                <a:srgbClr val="F6F7ED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cxnSp>
        <p:nvCxnSpPr>
          <p:cNvPr id="296" name="Google Shape;296;p29"/>
          <p:cNvCxnSpPr/>
          <p:nvPr/>
        </p:nvCxnSpPr>
        <p:spPr>
          <a:xfrm>
            <a:off x="247296" y="1590260"/>
            <a:ext cx="11697408" cy="0"/>
          </a:xfrm>
          <a:prstGeom prst="straightConnector1">
            <a:avLst/>
          </a:prstGeom>
          <a:noFill/>
          <a:ln cap="flat" cmpd="sng" w="9525">
            <a:solidFill>
              <a:srgbClr val="F6F7ED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7" name="Google Shape;297;p29"/>
          <p:cNvCxnSpPr/>
          <p:nvPr/>
        </p:nvCxnSpPr>
        <p:spPr>
          <a:xfrm rot="10800000">
            <a:off x="7951305" y="297008"/>
            <a:ext cx="0" cy="1293252"/>
          </a:xfrm>
          <a:prstGeom prst="straightConnector1">
            <a:avLst/>
          </a:prstGeom>
          <a:noFill/>
          <a:ln cap="flat" cmpd="sng" w="9525">
            <a:solidFill>
              <a:srgbClr val="F6F7ED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תמונה שמכילה טקסט, אוסף תמונות&#10;&#10;התיאור נוצר באופן אוטומטי" id="298" name="Google Shape;298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1761" y="640849"/>
            <a:ext cx="3994874" cy="7378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2"/>
          <p:cNvGrpSpPr/>
          <p:nvPr/>
        </p:nvGrpSpPr>
        <p:grpSpPr>
          <a:xfrm>
            <a:off x="-7" y="0"/>
            <a:ext cx="12301407" cy="6858000"/>
            <a:chOff x="-356703" y="0"/>
            <a:chExt cx="12301407" cy="6858000"/>
          </a:xfrm>
        </p:grpSpPr>
        <p:pic>
          <p:nvPicPr>
            <p:cNvPr id="105" name="Google Shape;105;p2"/>
            <p:cNvPicPr preferRelativeResize="0"/>
            <p:nvPr/>
          </p:nvPicPr>
          <p:blipFill rotWithShape="1">
            <a:blip r:embed="rId3">
              <a:alphaModFix amt="20000"/>
            </a:blip>
            <a:srcRect b="0" l="0" r="38097" t="0"/>
            <a:stretch/>
          </p:blipFill>
          <p:spPr>
            <a:xfrm>
              <a:off x="6284237" y="0"/>
              <a:ext cx="5660467" cy="685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6" name="Google Shape;106;p2"/>
            <p:cNvPicPr preferRelativeResize="0"/>
            <p:nvPr/>
          </p:nvPicPr>
          <p:blipFill rotWithShape="1">
            <a:blip r:embed="rId3">
              <a:alphaModFix amt="20000"/>
            </a:blip>
            <a:srcRect b="0" l="0" r="95435" t="0"/>
            <a:stretch/>
          </p:blipFill>
          <p:spPr>
            <a:xfrm>
              <a:off x="-356703" y="0"/>
              <a:ext cx="6640940" cy="6858000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07" name="Google Shape;107;p2"/>
          <p:cNvCxnSpPr/>
          <p:nvPr/>
        </p:nvCxnSpPr>
        <p:spPr>
          <a:xfrm>
            <a:off x="247296" y="5883962"/>
            <a:ext cx="11697408" cy="0"/>
          </a:xfrm>
          <a:prstGeom prst="straightConnector1">
            <a:avLst/>
          </a:prstGeom>
          <a:noFill/>
          <a:ln cap="flat" cmpd="sng" w="9525">
            <a:solidFill>
              <a:srgbClr val="831B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8" name="Google Shape;108;p2"/>
          <p:cNvSpPr txBox="1"/>
          <p:nvPr/>
        </p:nvSpPr>
        <p:spPr>
          <a:xfrm>
            <a:off x="933300" y="2523575"/>
            <a:ext cx="103254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200">
                <a:solidFill>
                  <a:srgbClr val="831B3E"/>
                </a:solidFill>
              </a:rPr>
              <a:t>סדנת חקר מוצר</a:t>
            </a:r>
            <a:endParaRPr b="1" i="0" sz="7200" u="none" cap="none" strike="noStrike">
              <a:solidFill>
                <a:srgbClr val="831B3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9" name="Google Shape;109;p2"/>
          <p:cNvCxnSpPr/>
          <p:nvPr/>
        </p:nvCxnSpPr>
        <p:spPr>
          <a:xfrm>
            <a:off x="247296" y="1106683"/>
            <a:ext cx="11697408" cy="0"/>
          </a:xfrm>
          <a:prstGeom prst="straightConnector1">
            <a:avLst/>
          </a:prstGeom>
          <a:noFill/>
          <a:ln cap="flat" cmpd="sng" w="9525">
            <a:solidFill>
              <a:srgbClr val="831B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0" name="Google Shape;110;p2"/>
          <p:cNvCxnSpPr/>
          <p:nvPr/>
        </p:nvCxnSpPr>
        <p:spPr>
          <a:xfrm>
            <a:off x="247296" y="5883962"/>
            <a:ext cx="11697408" cy="0"/>
          </a:xfrm>
          <a:prstGeom prst="straightConnector1">
            <a:avLst/>
          </a:prstGeom>
          <a:noFill/>
          <a:ln cap="flat" cmpd="sng" w="9525">
            <a:solidFill>
              <a:srgbClr val="831B3E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11" name="Google Shape;111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9282" y="5845525"/>
            <a:ext cx="2379706" cy="763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675084" y="5594503"/>
            <a:ext cx="2175032" cy="12234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תמונה שמכילה טקסט, שעון, לוח, אוסף תמונות&#10;&#10;התיאור נוצר באופן אוטומטי" id="113" name="Google Shape;113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66941" y="6050656"/>
            <a:ext cx="1995398" cy="368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662384" y="5594503"/>
            <a:ext cx="2175032" cy="12234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תמונה שמכילה טקסט, שעון, לוח, אוסף תמונות&#10;&#10;התיאור נוצר באופן אוטומטי" id="115" name="Google Shape;115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54241" y="6050656"/>
            <a:ext cx="1995398" cy="368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Google Shape;120;p3"/>
          <p:cNvGrpSpPr/>
          <p:nvPr/>
        </p:nvGrpSpPr>
        <p:grpSpPr>
          <a:xfrm>
            <a:off x="-94902" y="-1"/>
            <a:ext cx="12301407" cy="6858001"/>
            <a:chOff x="-356703" y="0"/>
            <a:chExt cx="12301407" cy="6858001"/>
          </a:xfrm>
        </p:grpSpPr>
        <p:pic>
          <p:nvPicPr>
            <p:cNvPr id="121" name="Google Shape;121;p3"/>
            <p:cNvPicPr preferRelativeResize="0"/>
            <p:nvPr/>
          </p:nvPicPr>
          <p:blipFill rotWithShape="1">
            <a:blip r:embed="rId3">
              <a:alphaModFix amt="20000"/>
            </a:blip>
            <a:srcRect b="0" l="0" r="38095" t="0"/>
            <a:stretch/>
          </p:blipFill>
          <p:spPr>
            <a:xfrm>
              <a:off x="6284237" y="0"/>
              <a:ext cx="5660467" cy="68580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2" name="Google Shape;122;p3"/>
            <p:cNvPicPr preferRelativeResize="0"/>
            <p:nvPr/>
          </p:nvPicPr>
          <p:blipFill rotWithShape="1">
            <a:blip r:embed="rId3">
              <a:alphaModFix amt="20000"/>
            </a:blip>
            <a:srcRect b="0" l="0" r="95435" t="0"/>
            <a:stretch/>
          </p:blipFill>
          <p:spPr>
            <a:xfrm>
              <a:off x="-356703" y="0"/>
              <a:ext cx="6640942" cy="68580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3" name="Google Shape;123;p3"/>
          <p:cNvSpPr txBox="1"/>
          <p:nvPr>
            <p:ph type="ctrTitle"/>
          </p:nvPr>
        </p:nvSpPr>
        <p:spPr>
          <a:xfrm>
            <a:off x="1046442" y="327537"/>
            <a:ext cx="9653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4000"/>
              <a:buFont typeface="Arial"/>
              <a:buNone/>
            </a:pPr>
            <a:r>
              <a:rPr b="1" lang="en-US" sz="4000">
                <a:solidFill>
                  <a:srgbClr val="831B3E"/>
                </a:solidFill>
                <a:latin typeface="Arial"/>
                <a:ea typeface="Arial"/>
                <a:cs typeface="Arial"/>
                <a:sym typeface="Arial"/>
              </a:rPr>
              <a:t>מבנה הסדנה</a:t>
            </a:r>
            <a:endParaRPr/>
          </a:p>
        </p:txBody>
      </p:sp>
      <p:cxnSp>
        <p:nvCxnSpPr>
          <p:cNvPr id="124" name="Google Shape;124;p3"/>
          <p:cNvCxnSpPr/>
          <p:nvPr/>
        </p:nvCxnSpPr>
        <p:spPr>
          <a:xfrm>
            <a:off x="247296" y="5883962"/>
            <a:ext cx="11697300" cy="0"/>
          </a:xfrm>
          <a:prstGeom prst="straightConnector1">
            <a:avLst/>
          </a:prstGeom>
          <a:noFill/>
          <a:ln cap="flat" cmpd="sng" w="9525">
            <a:solidFill>
              <a:srgbClr val="831B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" name="Google Shape;125;p3"/>
          <p:cNvCxnSpPr/>
          <p:nvPr/>
        </p:nvCxnSpPr>
        <p:spPr>
          <a:xfrm>
            <a:off x="207152" y="1115603"/>
            <a:ext cx="11697300" cy="0"/>
          </a:xfrm>
          <a:prstGeom prst="straightConnector1">
            <a:avLst/>
          </a:prstGeom>
          <a:noFill/>
          <a:ln cap="flat" cmpd="sng" w="9525">
            <a:solidFill>
              <a:srgbClr val="831B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6" name="Google Shape;126;p3"/>
          <p:cNvCxnSpPr/>
          <p:nvPr/>
        </p:nvCxnSpPr>
        <p:spPr>
          <a:xfrm>
            <a:off x="247296" y="5883962"/>
            <a:ext cx="11697408" cy="0"/>
          </a:xfrm>
          <a:prstGeom prst="straightConnector1">
            <a:avLst/>
          </a:prstGeom>
          <a:noFill/>
          <a:ln cap="flat" cmpd="sng" w="9525">
            <a:solidFill>
              <a:srgbClr val="831B3E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7" name="Google Shape;127;p3"/>
          <p:cNvSpPr txBox="1"/>
          <p:nvPr/>
        </p:nvSpPr>
        <p:spPr>
          <a:xfrm>
            <a:off x="630899" y="1706403"/>
            <a:ext cx="10305900" cy="330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36550" lvl="0" marL="457200" rtl="1" algn="r"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1700"/>
              <a:buChar char="•"/>
            </a:pPr>
            <a:r>
              <a:rPr lang="en-US" sz="1700">
                <a:solidFill>
                  <a:srgbClr val="831B3E"/>
                </a:solidFill>
              </a:rPr>
              <a:t>הדגמת תהליך העבודה המצופה מכם במציאת וחקר מוצר</a:t>
            </a:r>
            <a:br>
              <a:rPr lang="en-US" sz="1700">
                <a:solidFill>
                  <a:srgbClr val="831B3E"/>
                </a:solidFill>
              </a:rPr>
            </a:br>
            <a:endParaRPr sz="1700">
              <a:solidFill>
                <a:srgbClr val="831B3E"/>
              </a:solidFill>
            </a:endParaRPr>
          </a:p>
          <a:p>
            <a:pPr indent="-336550" lvl="0" marL="457200" rtl="1" algn="r"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1700"/>
              <a:buChar char="•"/>
            </a:pPr>
            <a:r>
              <a:rPr lang="en-US" sz="1700">
                <a:solidFill>
                  <a:srgbClr val="831B3E"/>
                </a:solidFill>
              </a:rPr>
              <a:t>חלוקה לארבע קבוצות עבודה במהלך הסדנה</a:t>
            </a:r>
            <a:endParaRPr sz="1700">
              <a:solidFill>
                <a:srgbClr val="831B3E"/>
              </a:solidFill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831B3E"/>
              </a:solidFill>
            </a:endParaRPr>
          </a:p>
          <a:p>
            <a:pPr indent="-33655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1700"/>
              <a:buChar char="•"/>
            </a:pPr>
            <a:r>
              <a:rPr lang="en-US" sz="1700">
                <a:solidFill>
                  <a:srgbClr val="831B3E"/>
                </a:solidFill>
              </a:rPr>
              <a:t>עבודת חקר בקבוצות, כל קבוצה חוקרת מוצר ומכינה מצגת</a:t>
            </a:r>
            <a:br>
              <a:rPr lang="en-US" sz="1700">
                <a:solidFill>
                  <a:srgbClr val="831B3E"/>
                </a:solidFill>
              </a:rPr>
            </a:br>
            <a:endParaRPr sz="1700">
              <a:solidFill>
                <a:srgbClr val="831B3E"/>
              </a:solidFill>
            </a:endParaRPr>
          </a:p>
          <a:p>
            <a:pPr indent="-38735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1700"/>
              <a:buChar char="•"/>
            </a:pPr>
            <a:r>
              <a:rPr lang="en-US" sz="1700">
                <a:solidFill>
                  <a:srgbClr val="831B3E"/>
                </a:solidFill>
              </a:rPr>
              <a:t>הפסקה 15 דקות</a:t>
            </a:r>
            <a:br>
              <a:rPr lang="en-US" sz="1700">
                <a:solidFill>
                  <a:srgbClr val="831B3E"/>
                </a:solidFill>
              </a:rPr>
            </a:br>
            <a:endParaRPr sz="1700">
              <a:solidFill>
                <a:srgbClr val="831B3E"/>
              </a:solidFill>
            </a:endParaRPr>
          </a:p>
          <a:p>
            <a:pPr indent="-38735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1700"/>
              <a:buChar char="•"/>
            </a:pPr>
            <a:r>
              <a:rPr lang="en-US" sz="1700">
                <a:solidFill>
                  <a:srgbClr val="831B3E"/>
                </a:solidFill>
              </a:rPr>
              <a:t>כל קבוצה מציגה את המחקר שלה ומקבלת פידבק מהמנטור 7ד הצגה 7ד פידבק</a:t>
            </a:r>
            <a:br>
              <a:rPr lang="en-US" sz="1700">
                <a:solidFill>
                  <a:srgbClr val="831B3E"/>
                </a:solidFill>
              </a:rPr>
            </a:br>
            <a:endParaRPr sz="1700">
              <a:solidFill>
                <a:srgbClr val="831B3E"/>
              </a:solidFill>
            </a:endParaRPr>
          </a:p>
          <a:p>
            <a:pPr indent="-38735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1700"/>
              <a:buChar char="•"/>
            </a:pPr>
            <a:r>
              <a:rPr lang="en-US" sz="1700">
                <a:solidFill>
                  <a:srgbClr val="831B3E"/>
                </a:solidFill>
              </a:rPr>
              <a:t>סיכום </a:t>
            </a:r>
            <a:endParaRPr sz="1700">
              <a:solidFill>
                <a:srgbClr val="831B3E"/>
              </a:solidFill>
            </a:endParaRPr>
          </a:p>
          <a:p>
            <a:pPr indent="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8" name="Google Shape;128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9282" y="5845525"/>
            <a:ext cx="2379706" cy="763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675084" y="5594503"/>
            <a:ext cx="2175032" cy="12234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תמונה שמכילה טקסט, שעון, לוח, אוסף תמונות&#10;&#10;התיאור נוצר באופן אוטומטי" id="130" name="Google Shape;130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66941" y="6050656"/>
            <a:ext cx="1995398" cy="368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662384" y="5594503"/>
            <a:ext cx="2175032" cy="12234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תמונה שמכילה טקסט, שעון, לוח, אוסף תמונות&#10;&#10;התיאור נוצר באופן אוטומטי" id="132" name="Google Shape;132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54241" y="6050656"/>
            <a:ext cx="1995398" cy="368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Google Shape;137;g2198a308de0_0_22"/>
          <p:cNvGrpSpPr/>
          <p:nvPr/>
        </p:nvGrpSpPr>
        <p:grpSpPr>
          <a:xfrm>
            <a:off x="-94902" y="-1"/>
            <a:ext cx="12301409" cy="6858000"/>
            <a:chOff x="-356703" y="0"/>
            <a:chExt cx="12301409" cy="6858000"/>
          </a:xfrm>
        </p:grpSpPr>
        <p:pic>
          <p:nvPicPr>
            <p:cNvPr id="138" name="Google Shape;138;g2198a308de0_0_22"/>
            <p:cNvPicPr preferRelativeResize="0"/>
            <p:nvPr/>
          </p:nvPicPr>
          <p:blipFill rotWithShape="1">
            <a:blip r:embed="rId3">
              <a:alphaModFix amt="20000"/>
            </a:blip>
            <a:srcRect b="0" l="0" r="38095" t="0"/>
            <a:stretch/>
          </p:blipFill>
          <p:spPr>
            <a:xfrm>
              <a:off x="6284237" y="0"/>
              <a:ext cx="5660469" cy="685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9" name="Google Shape;139;g2198a308de0_0_22"/>
            <p:cNvPicPr preferRelativeResize="0"/>
            <p:nvPr/>
          </p:nvPicPr>
          <p:blipFill rotWithShape="1">
            <a:blip r:embed="rId3">
              <a:alphaModFix amt="20000"/>
            </a:blip>
            <a:srcRect b="0" l="0" r="95435" t="0"/>
            <a:stretch/>
          </p:blipFill>
          <p:spPr>
            <a:xfrm>
              <a:off x="-356703" y="0"/>
              <a:ext cx="6640944" cy="6858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0" name="Google Shape;140;g2198a308de0_0_22"/>
          <p:cNvSpPr txBox="1"/>
          <p:nvPr>
            <p:ph type="ctrTitle"/>
          </p:nvPr>
        </p:nvSpPr>
        <p:spPr>
          <a:xfrm>
            <a:off x="1046442" y="327537"/>
            <a:ext cx="9653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4000"/>
              <a:buFont typeface="Arial"/>
              <a:buNone/>
            </a:pPr>
            <a:r>
              <a:rPr b="1" lang="en-US" sz="4000">
                <a:solidFill>
                  <a:srgbClr val="831B3E"/>
                </a:solidFill>
                <a:latin typeface="Arial"/>
                <a:ea typeface="Arial"/>
                <a:cs typeface="Arial"/>
                <a:sym typeface="Arial"/>
              </a:rPr>
              <a:t>תהליך העבודה</a:t>
            </a:r>
            <a:endParaRPr/>
          </a:p>
        </p:txBody>
      </p:sp>
      <p:cxnSp>
        <p:nvCxnSpPr>
          <p:cNvPr id="141" name="Google Shape;141;g2198a308de0_0_22"/>
          <p:cNvCxnSpPr/>
          <p:nvPr/>
        </p:nvCxnSpPr>
        <p:spPr>
          <a:xfrm>
            <a:off x="247296" y="5883962"/>
            <a:ext cx="11697300" cy="0"/>
          </a:xfrm>
          <a:prstGeom prst="straightConnector1">
            <a:avLst/>
          </a:prstGeom>
          <a:noFill/>
          <a:ln cap="flat" cmpd="sng" w="9525">
            <a:solidFill>
              <a:srgbClr val="831B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2" name="Google Shape;142;g2198a308de0_0_22"/>
          <p:cNvCxnSpPr/>
          <p:nvPr/>
        </p:nvCxnSpPr>
        <p:spPr>
          <a:xfrm>
            <a:off x="207152" y="1115603"/>
            <a:ext cx="11697300" cy="0"/>
          </a:xfrm>
          <a:prstGeom prst="straightConnector1">
            <a:avLst/>
          </a:prstGeom>
          <a:noFill/>
          <a:ln cap="flat" cmpd="sng" w="9525">
            <a:solidFill>
              <a:srgbClr val="831B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3" name="Google Shape;143;g2198a308de0_0_22"/>
          <p:cNvCxnSpPr/>
          <p:nvPr/>
        </p:nvCxnSpPr>
        <p:spPr>
          <a:xfrm>
            <a:off x="247296" y="5883962"/>
            <a:ext cx="11697300" cy="0"/>
          </a:xfrm>
          <a:prstGeom prst="straightConnector1">
            <a:avLst/>
          </a:prstGeom>
          <a:noFill/>
          <a:ln cap="flat" cmpd="sng" w="9525">
            <a:solidFill>
              <a:srgbClr val="831B3E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4" name="Google Shape;144;g2198a308de0_0_22"/>
          <p:cNvSpPr txBox="1"/>
          <p:nvPr/>
        </p:nvSpPr>
        <p:spPr>
          <a:xfrm>
            <a:off x="673974" y="1405128"/>
            <a:ext cx="10305900" cy="46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36550" lvl="0" marL="457200" rtl="1" algn="r"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1700"/>
              <a:buChar char="•"/>
            </a:pPr>
            <a:r>
              <a:rPr lang="en-US" sz="1700">
                <a:solidFill>
                  <a:srgbClr val="831B3E"/>
                </a:solidFill>
              </a:rPr>
              <a:t>הגדירו את הנישה / הצורך / השימוש </a:t>
            </a:r>
            <a:endParaRPr sz="1700">
              <a:solidFill>
                <a:srgbClr val="831B3E"/>
              </a:solidFill>
            </a:endParaRPr>
          </a:p>
          <a:p>
            <a:pPr indent="-336550" lvl="0" marL="457200" rtl="1" algn="r"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1700"/>
              <a:buChar char="•"/>
            </a:pPr>
            <a:r>
              <a:rPr lang="en-US" sz="1700">
                <a:solidFill>
                  <a:srgbClr val="831B3E"/>
                </a:solidFill>
              </a:rPr>
              <a:t>בצעו</a:t>
            </a:r>
            <a:r>
              <a:rPr lang="en-US" sz="1700">
                <a:solidFill>
                  <a:srgbClr val="831B3E"/>
                </a:solidFill>
              </a:rPr>
              <a:t> חיפוש לפי הקריטריונים ב H10 Black Box Niche</a:t>
            </a:r>
            <a:endParaRPr sz="1700">
              <a:solidFill>
                <a:srgbClr val="831B3E"/>
              </a:solidFill>
            </a:endParaRPr>
          </a:p>
          <a:p>
            <a:pPr indent="-336550" lvl="0" marL="457200" rtl="1" algn="r"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1700"/>
              <a:buChar char="•"/>
            </a:pPr>
            <a:r>
              <a:rPr lang="en-US" sz="1700">
                <a:solidFill>
                  <a:srgbClr val="831B3E"/>
                </a:solidFill>
              </a:rPr>
              <a:t>מצאו</a:t>
            </a:r>
            <a:r>
              <a:rPr lang="en-US" sz="1700">
                <a:solidFill>
                  <a:srgbClr val="831B3E"/>
                </a:solidFill>
              </a:rPr>
              <a:t> רשימת 5-10 מוצרים אפשריים לנישה / צורך / שימוש</a:t>
            </a:r>
            <a:endParaRPr sz="1700">
              <a:solidFill>
                <a:srgbClr val="831B3E"/>
              </a:solidFill>
            </a:endParaRPr>
          </a:p>
          <a:p>
            <a:pPr indent="-336550" lvl="0" marL="457200" rtl="1" algn="r"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1700"/>
              <a:buChar char="•"/>
            </a:pPr>
            <a:r>
              <a:rPr lang="en-US" sz="1700">
                <a:solidFill>
                  <a:srgbClr val="831B3E"/>
                </a:solidFill>
              </a:rPr>
              <a:t>לבחון ולבדוק את המוצרים לפי קריטריונים:</a:t>
            </a:r>
            <a:endParaRPr sz="1700">
              <a:solidFill>
                <a:srgbClr val="831B3E"/>
              </a:solidFill>
            </a:endParaRPr>
          </a:p>
          <a:p>
            <a:pPr indent="-336550" lvl="1" marL="914400" rtl="1" algn="r"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1700"/>
              <a:buChar char="○"/>
            </a:pPr>
            <a:r>
              <a:rPr lang="en-US" sz="1700">
                <a:solidFill>
                  <a:srgbClr val="831B3E"/>
                </a:solidFill>
              </a:rPr>
              <a:t>מציאת מילת המפתח העיקרית הנכונה למוצר</a:t>
            </a:r>
            <a:endParaRPr sz="1700">
              <a:solidFill>
                <a:srgbClr val="831B3E"/>
              </a:solidFill>
            </a:endParaRPr>
          </a:p>
          <a:p>
            <a:pPr indent="-336550" lvl="1" marL="914400" rtl="1" algn="r"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1700"/>
              <a:buChar char="○"/>
            </a:pPr>
            <a:r>
              <a:rPr lang="en-US" sz="1700">
                <a:solidFill>
                  <a:srgbClr val="831B3E"/>
                </a:solidFill>
              </a:rPr>
              <a:t>מחזור וכמות יחידות מתאימים לתקציב</a:t>
            </a:r>
            <a:endParaRPr sz="1700">
              <a:solidFill>
                <a:srgbClr val="831B3E"/>
              </a:solidFill>
            </a:endParaRPr>
          </a:p>
          <a:p>
            <a:pPr indent="-336550" lvl="1" marL="914400" rtl="1" algn="r"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1700"/>
              <a:buChar char="○"/>
            </a:pPr>
            <a:r>
              <a:rPr lang="en-US" sz="1700">
                <a:solidFill>
                  <a:srgbClr val="831B3E"/>
                </a:solidFill>
              </a:rPr>
              <a:t>יש מספר דוגמאות למתחרים המוכרים בנתונים האלו</a:t>
            </a:r>
            <a:endParaRPr sz="1700">
              <a:solidFill>
                <a:srgbClr val="831B3E"/>
              </a:solidFill>
            </a:endParaRPr>
          </a:p>
          <a:p>
            <a:pPr indent="-336550" lvl="1" marL="914400" rtl="1" algn="r"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1700"/>
              <a:buChar char="○"/>
            </a:pPr>
            <a:r>
              <a:rPr lang="en-US" sz="1700">
                <a:solidFill>
                  <a:srgbClr val="831B3E"/>
                </a:solidFill>
              </a:rPr>
              <a:t>יש מספר דוגמאות למתחרים עם מעט ביקורות יחסית המאפשר תחרות איתם</a:t>
            </a:r>
            <a:endParaRPr sz="1700">
              <a:solidFill>
                <a:srgbClr val="831B3E"/>
              </a:solidFill>
            </a:endParaRPr>
          </a:p>
          <a:p>
            <a:pPr indent="-336550" lvl="1" marL="914400" rtl="1" algn="r"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1700"/>
              <a:buChar char="○"/>
            </a:pPr>
            <a:r>
              <a:rPr lang="en-US" sz="1700">
                <a:solidFill>
                  <a:srgbClr val="831B3E"/>
                </a:solidFill>
              </a:rPr>
              <a:t>מחשבון </a:t>
            </a:r>
            <a:r>
              <a:rPr lang="en-US" sz="1700">
                <a:solidFill>
                  <a:srgbClr val="831B3E"/>
                </a:solidFill>
              </a:rPr>
              <a:t>רווחיות</a:t>
            </a:r>
            <a:r>
              <a:rPr lang="en-US" sz="1700">
                <a:solidFill>
                  <a:srgbClr val="831B3E"/>
                </a:solidFill>
              </a:rPr>
              <a:t> והוצאת מחיר יעד מקסימלי לרכישת המוצר ומחיר יעד נראה הגיוני.</a:t>
            </a:r>
            <a:endParaRPr sz="1700">
              <a:solidFill>
                <a:srgbClr val="831B3E"/>
              </a:solidFill>
            </a:endParaRPr>
          </a:p>
          <a:p>
            <a:pPr indent="-336550" lvl="0" marL="457200" rtl="1" algn="r"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1700"/>
              <a:buChar char="•"/>
            </a:pPr>
            <a:r>
              <a:rPr lang="en-US" sz="1700">
                <a:solidFill>
                  <a:srgbClr val="831B3E"/>
                </a:solidFill>
              </a:rPr>
              <a:t>לבחור את המוצר עם הנתונים הכי טובים, לחקור לעומק ולהכין להצגה</a:t>
            </a:r>
            <a:endParaRPr sz="1700">
              <a:solidFill>
                <a:srgbClr val="831B3E"/>
              </a:solidFill>
            </a:endParaRPr>
          </a:p>
          <a:p>
            <a:pPr indent="-336550" lvl="0" marL="457200" rtl="1" algn="r"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1700"/>
              <a:buChar char="•"/>
            </a:pPr>
            <a:r>
              <a:rPr lang="en-US" sz="1700">
                <a:solidFill>
                  <a:srgbClr val="831B3E"/>
                </a:solidFill>
              </a:rPr>
              <a:t>להציג תוצאות חיפוש של מילת המפתח באמזון עם המתחרים הראשיים.</a:t>
            </a:r>
            <a:endParaRPr sz="1700">
              <a:solidFill>
                <a:srgbClr val="831B3E"/>
              </a:solidFill>
            </a:endParaRPr>
          </a:p>
          <a:p>
            <a:pPr indent="-33655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1700"/>
              <a:buChar char="•"/>
            </a:pPr>
            <a:r>
              <a:rPr lang="en-US" sz="1700">
                <a:solidFill>
                  <a:srgbClr val="831B3E"/>
                </a:solidFill>
              </a:rPr>
              <a:t>להגדיר </a:t>
            </a:r>
            <a:r>
              <a:rPr lang="en-US" sz="1700">
                <a:solidFill>
                  <a:srgbClr val="831B3E"/>
                </a:solidFill>
              </a:rPr>
              <a:t>אווטאר</a:t>
            </a:r>
            <a:r>
              <a:rPr lang="en-US" sz="1700">
                <a:solidFill>
                  <a:srgbClr val="831B3E"/>
                </a:solidFill>
              </a:rPr>
              <a:t> לקוח - מי קונה את המוצר הזה?  למה?</a:t>
            </a:r>
            <a:endParaRPr sz="1700">
              <a:solidFill>
                <a:srgbClr val="831B3E"/>
              </a:solidFill>
            </a:endParaRPr>
          </a:p>
          <a:p>
            <a:pPr indent="-38735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1700"/>
              <a:buChar char="•"/>
            </a:pPr>
            <a:r>
              <a:rPr lang="en-US" sz="1700">
                <a:solidFill>
                  <a:srgbClr val="831B3E"/>
                </a:solidFill>
              </a:rPr>
              <a:t>למצוא רעיונות לבידול ולהצעה בעלת ערך טוב מהמתחרים</a:t>
            </a:r>
            <a:endParaRPr sz="1700">
              <a:solidFill>
                <a:srgbClr val="831B3E"/>
              </a:solidFill>
            </a:endParaRPr>
          </a:p>
          <a:p>
            <a:pPr indent="-38735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1700"/>
              <a:buChar char="•"/>
            </a:pPr>
            <a:r>
              <a:rPr lang="en-US" sz="1700">
                <a:solidFill>
                  <a:srgbClr val="831B3E"/>
                </a:solidFill>
              </a:rPr>
              <a:t>חיפוש ספקים ומוצרים </a:t>
            </a:r>
            <a:r>
              <a:rPr lang="en-US" sz="1700">
                <a:solidFill>
                  <a:srgbClr val="831B3E"/>
                </a:solidFill>
              </a:rPr>
              <a:t>בעליבאבא</a:t>
            </a:r>
            <a:r>
              <a:rPr lang="en-US" sz="1700">
                <a:solidFill>
                  <a:srgbClr val="831B3E"/>
                </a:solidFill>
              </a:rPr>
              <a:t> והערכת מחיר רכישה</a:t>
            </a:r>
            <a:endParaRPr sz="1700">
              <a:solidFill>
                <a:srgbClr val="831B3E"/>
              </a:solidFill>
            </a:endParaRPr>
          </a:p>
          <a:p>
            <a:pPr indent="-38735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1700"/>
              <a:buChar char="•"/>
            </a:pPr>
            <a:r>
              <a:rPr lang="en-US" sz="1700">
                <a:solidFill>
                  <a:srgbClr val="831B3E"/>
                </a:solidFill>
              </a:rPr>
              <a:t>למה שיקנו ממני את המוצר ולא מהמתחרים שלי?</a:t>
            </a:r>
            <a:endParaRPr sz="1700">
              <a:solidFill>
                <a:srgbClr val="831B3E"/>
              </a:solidFill>
            </a:endParaRPr>
          </a:p>
          <a:p>
            <a:pPr indent="-336550" lvl="0" marL="457200" rtl="1" algn="r"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1700"/>
              <a:buChar char="•"/>
            </a:pPr>
            <a:r>
              <a:rPr lang="en-US" sz="1700">
                <a:solidFill>
                  <a:srgbClr val="831B3E"/>
                </a:solidFill>
              </a:rPr>
              <a:t>אסטרטגיה להשקה ובניית מותג סביב המוצר.</a:t>
            </a:r>
            <a:endParaRPr sz="1700">
              <a:solidFill>
                <a:srgbClr val="831B3E"/>
              </a:solidFill>
            </a:endParaRPr>
          </a:p>
          <a:p>
            <a:pPr indent="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5" name="Google Shape;145;g2198a308de0_0_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9282" y="5845525"/>
            <a:ext cx="2379706" cy="763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g2198a308de0_0_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675084" y="5594503"/>
            <a:ext cx="2175034" cy="12234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תמונה שמכילה טקסט, שעון, לוח, אוסף תמונות&#10;&#10;התיאור נוצר באופן אוטומטי" id="147" name="Google Shape;147;g2198a308de0_0_2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66941" y="6050656"/>
            <a:ext cx="1995398" cy="368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g2198a308de0_0_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662384" y="5594503"/>
            <a:ext cx="2175034" cy="12234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תמונה שמכילה טקסט, שעון, לוח, אוסף תמונות&#10;&#10;התיאור נוצר באופן אוטומטי" id="149" name="Google Shape;149;g2198a308de0_0_2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54241" y="6050656"/>
            <a:ext cx="1995398" cy="368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Google Shape;154;g2198a308de0_0_38"/>
          <p:cNvGrpSpPr/>
          <p:nvPr/>
        </p:nvGrpSpPr>
        <p:grpSpPr>
          <a:xfrm>
            <a:off x="-94902" y="-1"/>
            <a:ext cx="12301409" cy="6858000"/>
            <a:chOff x="-356703" y="0"/>
            <a:chExt cx="12301409" cy="6858000"/>
          </a:xfrm>
        </p:grpSpPr>
        <p:pic>
          <p:nvPicPr>
            <p:cNvPr id="155" name="Google Shape;155;g2198a308de0_0_38"/>
            <p:cNvPicPr preferRelativeResize="0"/>
            <p:nvPr/>
          </p:nvPicPr>
          <p:blipFill rotWithShape="1">
            <a:blip r:embed="rId3">
              <a:alphaModFix amt="20000"/>
            </a:blip>
            <a:srcRect b="0" l="0" r="38095" t="0"/>
            <a:stretch/>
          </p:blipFill>
          <p:spPr>
            <a:xfrm>
              <a:off x="6284237" y="0"/>
              <a:ext cx="5660469" cy="685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6" name="Google Shape;156;g2198a308de0_0_38"/>
            <p:cNvPicPr preferRelativeResize="0"/>
            <p:nvPr/>
          </p:nvPicPr>
          <p:blipFill rotWithShape="1">
            <a:blip r:embed="rId3">
              <a:alphaModFix amt="20000"/>
            </a:blip>
            <a:srcRect b="0" l="0" r="95435" t="0"/>
            <a:stretch/>
          </p:blipFill>
          <p:spPr>
            <a:xfrm>
              <a:off x="-356703" y="0"/>
              <a:ext cx="6640944" cy="6858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7" name="Google Shape;157;g2198a308de0_0_38"/>
          <p:cNvSpPr txBox="1"/>
          <p:nvPr>
            <p:ph type="ctrTitle"/>
          </p:nvPr>
        </p:nvSpPr>
        <p:spPr>
          <a:xfrm>
            <a:off x="1046442" y="327537"/>
            <a:ext cx="9653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4000"/>
              <a:buFont typeface="Arial"/>
              <a:buNone/>
            </a:pPr>
            <a:r>
              <a:rPr b="1" lang="en-US" sz="4000">
                <a:solidFill>
                  <a:srgbClr val="831B3E"/>
                </a:solidFill>
                <a:latin typeface="Arial"/>
                <a:ea typeface="Arial"/>
                <a:cs typeface="Arial"/>
                <a:sym typeface="Arial"/>
              </a:rPr>
              <a:t>חקר מוצר לדוגמא</a:t>
            </a:r>
            <a:endParaRPr/>
          </a:p>
        </p:txBody>
      </p:sp>
      <p:cxnSp>
        <p:nvCxnSpPr>
          <p:cNvPr id="158" name="Google Shape;158;g2198a308de0_0_38"/>
          <p:cNvCxnSpPr/>
          <p:nvPr/>
        </p:nvCxnSpPr>
        <p:spPr>
          <a:xfrm>
            <a:off x="247296" y="5883962"/>
            <a:ext cx="11697300" cy="0"/>
          </a:xfrm>
          <a:prstGeom prst="straightConnector1">
            <a:avLst/>
          </a:prstGeom>
          <a:noFill/>
          <a:ln cap="flat" cmpd="sng" w="9525">
            <a:solidFill>
              <a:srgbClr val="831B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9" name="Google Shape;159;g2198a308de0_0_38"/>
          <p:cNvCxnSpPr/>
          <p:nvPr/>
        </p:nvCxnSpPr>
        <p:spPr>
          <a:xfrm>
            <a:off x="207152" y="1115603"/>
            <a:ext cx="11697300" cy="0"/>
          </a:xfrm>
          <a:prstGeom prst="straightConnector1">
            <a:avLst/>
          </a:prstGeom>
          <a:noFill/>
          <a:ln cap="flat" cmpd="sng" w="9525">
            <a:solidFill>
              <a:srgbClr val="831B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60" name="Google Shape;160;g2198a308de0_0_38"/>
          <p:cNvCxnSpPr/>
          <p:nvPr/>
        </p:nvCxnSpPr>
        <p:spPr>
          <a:xfrm>
            <a:off x="247296" y="5883962"/>
            <a:ext cx="11697300" cy="0"/>
          </a:xfrm>
          <a:prstGeom prst="straightConnector1">
            <a:avLst/>
          </a:prstGeom>
          <a:noFill/>
          <a:ln cap="flat" cmpd="sng" w="9525">
            <a:solidFill>
              <a:srgbClr val="831B3E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1" name="Google Shape;161;g2198a308de0_0_38"/>
          <p:cNvSpPr txBox="1"/>
          <p:nvPr/>
        </p:nvSpPr>
        <p:spPr>
          <a:xfrm>
            <a:off x="630899" y="1706403"/>
            <a:ext cx="103059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831B3E"/>
              </a:solidFill>
            </a:endParaRPr>
          </a:p>
          <a:p>
            <a:pPr indent="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2" name="Google Shape;162;g2198a308de0_0_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9282" y="5845525"/>
            <a:ext cx="2379706" cy="763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g2198a308de0_0_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675084" y="5594503"/>
            <a:ext cx="2175034" cy="12234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תמונה שמכילה טקסט, שעון, לוח, אוסף תמונות&#10;&#10;התיאור נוצר באופן אוטומטי" id="164" name="Google Shape;164;g2198a308de0_0_3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66941" y="6050656"/>
            <a:ext cx="1995398" cy="368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g2198a308de0_0_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662384" y="5594503"/>
            <a:ext cx="2175034" cy="12234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תמונה שמכילה טקסט, שעון, לוח, אוסף תמונות&#10;&#10;התיאור נוצר באופן אוטומטי" id="166" name="Google Shape;166;g2198a308de0_0_3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54241" y="6050656"/>
            <a:ext cx="1995398" cy="368553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g2198a308de0_0_38"/>
          <p:cNvSpPr txBox="1"/>
          <p:nvPr/>
        </p:nvSpPr>
        <p:spPr>
          <a:xfrm>
            <a:off x="2860400" y="1257175"/>
            <a:ext cx="6199200" cy="1416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831B3E"/>
                </a:solidFill>
                <a:latin typeface="Calibri"/>
                <a:ea typeface="Calibri"/>
                <a:cs typeface="Calibri"/>
                <a:sym typeface="Calibri"/>
              </a:rPr>
              <a:t>דוגמא</a:t>
            </a:r>
            <a:r>
              <a:rPr lang="en-US" sz="2000">
                <a:solidFill>
                  <a:srgbClr val="831B3E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2000">
              <a:solidFill>
                <a:srgbClr val="831B3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831B3E"/>
                </a:solidFill>
                <a:latin typeface="Calibri"/>
                <a:ea typeface="Calibri"/>
                <a:cs typeface="Calibri"/>
                <a:sym typeface="Calibri"/>
              </a:rPr>
              <a:t>נישה/צורך/שימוש/קטגוריה: Grilling Accessories</a:t>
            </a:r>
            <a:endParaRPr sz="2000">
              <a:solidFill>
                <a:srgbClr val="831B3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831B3E"/>
                </a:solidFill>
                <a:latin typeface="Calibri"/>
                <a:ea typeface="Calibri"/>
                <a:cs typeface="Calibri"/>
                <a:sym typeface="Calibri"/>
              </a:rPr>
              <a:t>קריטריונים: 5000$-15000$ / 16$-45$ / 200 reviews max</a:t>
            </a:r>
            <a:endParaRPr sz="2000">
              <a:solidFill>
                <a:srgbClr val="831B3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831B3E"/>
                </a:solidFill>
                <a:latin typeface="Calibri"/>
                <a:ea typeface="Calibri"/>
                <a:cs typeface="Calibri"/>
                <a:sym typeface="Calibri"/>
              </a:rPr>
              <a:t>תקציב לרכישת מוצרים: 10K$    (מחזור חודשי 13000)</a:t>
            </a:r>
            <a:endParaRPr sz="2000">
              <a:solidFill>
                <a:srgbClr val="831B3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g2198a308de0_0_38"/>
          <p:cNvSpPr txBox="1"/>
          <p:nvPr/>
        </p:nvSpPr>
        <p:spPr>
          <a:xfrm>
            <a:off x="7754050" y="3178950"/>
            <a:ext cx="4040400" cy="21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831B3E"/>
                </a:solidFill>
                <a:latin typeface="Calibri"/>
                <a:ea typeface="Calibri"/>
                <a:cs typeface="Calibri"/>
                <a:sym typeface="Calibri"/>
              </a:rPr>
              <a:t>Product Opportunities / keywords</a:t>
            </a:r>
            <a:endParaRPr sz="1900">
              <a:solidFill>
                <a:srgbClr val="831B3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1900"/>
              <a:buFont typeface="Calibri"/>
              <a:buChar char="●"/>
            </a:pPr>
            <a:r>
              <a:rPr i="1" lang="en-US" sz="1900">
                <a:solidFill>
                  <a:srgbClr val="831B3E"/>
                </a:solidFill>
                <a:latin typeface="Calibri"/>
                <a:ea typeface="Calibri"/>
                <a:cs typeface="Calibri"/>
                <a:sym typeface="Calibri"/>
              </a:rPr>
              <a:t>Grill Brush set cleaning kit</a:t>
            </a:r>
            <a:endParaRPr i="1" sz="1900">
              <a:solidFill>
                <a:srgbClr val="831B3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1900"/>
              <a:buFont typeface="Calibri"/>
              <a:buChar char="●"/>
            </a:pPr>
            <a:r>
              <a:rPr lang="en-US" sz="1900">
                <a:solidFill>
                  <a:srgbClr val="831B3E"/>
                </a:solidFill>
                <a:latin typeface="Calibri"/>
                <a:ea typeface="Calibri"/>
                <a:cs typeface="Calibri"/>
                <a:sym typeface="Calibri"/>
              </a:rPr>
              <a:t>Grill Tools Set</a:t>
            </a:r>
            <a:endParaRPr sz="1900">
              <a:solidFill>
                <a:srgbClr val="831B3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1900"/>
              <a:buFont typeface="Calibri"/>
              <a:buChar char="●"/>
            </a:pPr>
            <a:r>
              <a:rPr lang="en-US" sz="1900">
                <a:solidFill>
                  <a:srgbClr val="831B3E"/>
                </a:solidFill>
                <a:latin typeface="Calibri"/>
                <a:ea typeface="Calibri"/>
                <a:cs typeface="Calibri"/>
                <a:sym typeface="Calibri"/>
              </a:rPr>
              <a:t>Grill Caddy</a:t>
            </a:r>
            <a:endParaRPr sz="1900">
              <a:solidFill>
                <a:srgbClr val="831B3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1900"/>
              <a:buFont typeface="Calibri"/>
              <a:buChar char="●"/>
            </a:pPr>
            <a:r>
              <a:rPr lang="en-US" sz="1900">
                <a:solidFill>
                  <a:srgbClr val="831B3E"/>
                </a:solidFill>
                <a:latin typeface="Calibri"/>
                <a:ea typeface="Calibri"/>
                <a:cs typeface="Calibri"/>
                <a:sym typeface="Calibri"/>
              </a:rPr>
              <a:t>Grill Gloves</a:t>
            </a:r>
            <a:endParaRPr sz="1900">
              <a:solidFill>
                <a:srgbClr val="831B3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-US" sz="1900">
                <a:solidFill>
                  <a:srgbClr val="831B3E"/>
                </a:solidFill>
                <a:latin typeface="Calibri"/>
                <a:ea typeface="Calibri"/>
                <a:cs typeface="Calibri"/>
                <a:sym typeface="Calibri"/>
              </a:rPr>
              <a:t>Chicken Leg Rack for grill</a:t>
            </a:r>
            <a:br>
              <a:rPr lang="en-US">
                <a:latin typeface="Calibri"/>
                <a:ea typeface="Calibri"/>
                <a:cs typeface="Calibri"/>
                <a:sym typeface="Calibri"/>
              </a:rPr>
            </a:b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g2198a308de0_0_38"/>
          <p:cNvSpPr txBox="1"/>
          <p:nvPr/>
        </p:nvSpPr>
        <p:spPr>
          <a:xfrm>
            <a:off x="1542200" y="3299675"/>
            <a:ext cx="49626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1400"/>
              <a:buFont typeface="Calibri"/>
              <a:buChar char="●"/>
            </a:pPr>
            <a:r>
              <a:rPr lang="en-US">
                <a:solidFill>
                  <a:srgbClr val="831B3E"/>
                </a:solidFill>
                <a:latin typeface="Calibri"/>
                <a:ea typeface="Calibri"/>
                <a:cs typeface="Calibri"/>
                <a:sym typeface="Calibri"/>
              </a:rPr>
              <a:t>Target Sourcing Price: 3$</a:t>
            </a:r>
            <a:endParaRPr>
              <a:solidFill>
                <a:srgbClr val="831B3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1400"/>
              <a:buFont typeface="Calibri"/>
              <a:buChar char="●"/>
            </a:pPr>
            <a:r>
              <a:rPr lang="en-US">
                <a:solidFill>
                  <a:srgbClr val="831B3E"/>
                </a:solidFill>
                <a:latin typeface="Calibri"/>
                <a:ea typeface="Calibri"/>
                <a:cs typeface="Calibri"/>
                <a:sym typeface="Calibri"/>
              </a:rPr>
              <a:t>Avatar: Grill Lovers with a back yard</a:t>
            </a:r>
            <a:endParaRPr>
              <a:solidFill>
                <a:srgbClr val="831B3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1400"/>
              <a:buFont typeface="Calibri"/>
              <a:buChar char="●"/>
            </a:pPr>
            <a:r>
              <a:rPr lang="en-US">
                <a:solidFill>
                  <a:srgbClr val="831B3E"/>
                </a:solidFill>
                <a:latin typeface="Calibri"/>
                <a:ea typeface="Calibri"/>
                <a:cs typeface="Calibri"/>
                <a:sym typeface="Calibri"/>
              </a:rPr>
              <a:t>Differentiation</a:t>
            </a:r>
            <a:r>
              <a:rPr lang="en-US">
                <a:solidFill>
                  <a:srgbClr val="831B3E"/>
                </a:solidFill>
                <a:latin typeface="Calibri"/>
                <a:ea typeface="Calibri"/>
                <a:cs typeface="Calibri"/>
                <a:sym typeface="Calibri"/>
              </a:rPr>
              <a:t>:  Branded Gift Box and Designated Brushes for Grill / made of Metal. / Branded Storing Sack.</a:t>
            </a:r>
            <a:endParaRPr>
              <a:solidFill>
                <a:srgbClr val="831B3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1400"/>
              <a:buFont typeface="Calibri"/>
              <a:buChar char="●"/>
            </a:pPr>
            <a:r>
              <a:rPr lang="en-US">
                <a:solidFill>
                  <a:srgbClr val="831B3E"/>
                </a:solidFill>
                <a:latin typeface="Calibri"/>
                <a:ea typeface="Calibri"/>
                <a:cs typeface="Calibri"/>
                <a:sym typeface="Calibri"/>
              </a:rPr>
              <a:t>Why Buy From Me? not the common grill brush, for deep cleaning of the grill and yearly </a:t>
            </a:r>
            <a:r>
              <a:rPr lang="en-US">
                <a:solidFill>
                  <a:srgbClr val="831B3E"/>
                </a:solidFill>
                <a:latin typeface="Calibri"/>
                <a:ea typeface="Calibri"/>
                <a:cs typeface="Calibri"/>
                <a:sym typeface="Calibri"/>
              </a:rPr>
              <a:t>maintenance</a:t>
            </a:r>
            <a:r>
              <a:rPr lang="en-US">
                <a:solidFill>
                  <a:srgbClr val="831B3E"/>
                </a:solidFill>
                <a:latin typeface="Calibri"/>
                <a:ea typeface="Calibri"/>
                <a:cs typeface="Calibri"/>
                <a:sym typeface="Calibri"/>
              </a:rPr>
              <a:t> work.</a:t>
            </a:r>
            <a:endParaRPr>
              <a:solidFill>
                <a:srgbClr val="831B3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1400"/>
              <a:buFont typeface="Calibri"/>
              <a:buChar char="●"/>
            </a:pPr>
            <a:r>
              <a:rPr lang="en-US">
                <a:solidFill>
                  <a:srgbClr val="831B3E"/>
                </a:solidFill>
                <a:latin typeface="Calibri"/>
                <a:ea typeface="Calibri"/>
                <a:cs typeface="Calibri"/>
                <a:sym typeface="Calibri"/>
              </a:rPr>
              <a:t>Build a brand around the first product with more grilling tools and accessories. OR with more cleaning tool sets</a:t>
            </a:r>
            <a:endParaRPr>
              <a:solidFill>
                <a:srgbClr val="831B3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Google Shape;174;p28"/>
          <p:cNvGrpSpPr/>
          <p:nvPr/>
        </p:nvGrpSpPr>
        <p:grpSpPr>
          <a:xfrm>
            <a:off x="662123" y="327524"/>
            <a:ext cx="12301407" cy="6858001"/>
            <a:chOff x="-356703" y="0"/>
            <a:chExt cx="12301407" cy="6858001"/>
          </a:xfrm>
        </p:grpSpPr>
        <p:pic>
          <p:nvPicPr>
            <p:cNvPr id="175" name="Google Shape;175;p28"/>
            <p:cNvPicPr preferRelativeResize="0"/>
            <p:nvPr/>
          </p:nvPicPr>
          <p:blipFill rotWithShape="1">
            <a:blip r:embed="rId3">
              <a:alphaModFix amt="20000"/>
            </a:blip>
            <a:srcRect b="0" l="0" r="38095" t="0"/>
            <a:stretch/>
          </p:blipFill>
          <p:spPr>
            <a:xfrm>
              <a:off x="6284237" y="0"/>
              <a:ext cx="5660467" cy="68580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6" name="Google Shape;176;p28"/>
            <p:cNvPicPr preferRelativeResize="0"/>
            <p:nvPr/>
          </p:nvPicPr>
          <p:blipFill rotWithShape="1">
            <a:blip r:embed="rId3">
              <a:alphaModFix amt="20000"/>
            </a:blip>
            <a:srcRect b="0" l="0" r="95435" t="0"/>
            <a:stretch/>
          </p:blipFill>
          <p:spPr>
            <a:xfrm>
              <a:off x="-356703" y="0"/>
              <a:ext cx="6640942" cy="68580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7" name="Google Shape;177;p28"/>
          <p:cNvSpPr txBox="1"/>
          <p:nvPr>
            <p:ph type="ctrTitle"/>
          </p:nvPr>
        </p:nvSpPr>
        <p:spPr>
          <a:xfrm>
            <a:off x="1046442" y="327537"/>
            <a:ext cx="9653100" cy="5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4000"/>
              <a:buFont typeface="Arial"/>
              <a:buNone/>
            </a:pPr>
            <a:r>
              <a:rPr b="1" lang="en-US" sz="3100" u="sng">
                <a:solidFill>
                  <a:srgbClr val="831B3E"/>
                </a:solidFill>
              </a:rPr>
              <a:t>Helium 10</a:t>
            </a:r>
            <a:r>
              <a:rPr b="1" lang="en-US" sz="3100" u="sng">
                <a:solidFill>
                  <a:srgbClr val="831B3E"/>
                </a:solidFill>
              </a:rPr>
              <a:t> - Black Box : NICHE (Grilling Accessories)</a:t>
            </a:r>
            <a:endParaRPr b="1" sz="3100" u="sng">
              <a:solidFill>
                <a:srgbClr val="831B3E"/>
              </a:solidFill>
            </a:endParaRPr>
          </a:p>
        </p:txBody>
      </p:sp>
      <p:cxnSp>
        <p:nvCxnSpPr>
          <p:cNvPr id="178" name="Google Shape;178;p28"/>
          <p:cNvCxnSpPr/>
          <p:nvPr/>
        </p:nvCxnSpPr>
        <p:spPr>
          <a:xfrm>
            <a:off x="247296" y="5883962"/>
            <a:ext cx="11697300" cy="0"/>
          </a:xfrm>
          <a:prstGeom prst="straightConnector1">
            <a:avLst/>
          </a:prstGeom>
          <a:noFill/>
          <a:ln cap="flat" cmpd="sng" w="9525">
            <a:solidFill>
              <a:srgbClr val="831B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79" name="Google Shape;179;p28"/>
          <p:cNvCxnSpPr/>
          <p:nvPr/>
        </p:nvCxnSpPr>
        <p:spPr>
          <a:xfrm>
            <a:off x="156352" y="1175903"/>
            <a:ext cx="11697300" cy="0"/>
          </a:xfrm>
          <a:prstGeom prst="straightConnector1">
            <a:avLst/>
          </a:prstGeom>
          <a:noFill/>
          <a:ln cap="flat" cmpd="sng" w="9525">
            <a:solidFill>
              <a:srgbClr val="831B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0" name="Google Shape;180;p28"/>
          <p:cNvCxnSpPr/>
          <p:nvPr/>
        </p:nvCxnSpPr>
        <p:spPr>
          <a:xfrm>
            <a:off x="247296" y="5883962"/>
            <a:ext cx="11697408" cy="0"/>
          </a:xfrm>
          <a:prstGeom prst="straightConnector1">
            <a:avLst/>
          </a:prstGeom>
          <a:noFill/>
          <a:ln cap="flat" cmpd="sng" w="9525">
            <a:solidFill>
              <a:srgbClr val="831B3E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81" name="Google Shape;181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9282" y="5845525"/>
            <a:ext cx="2379706" cy="763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675084" y="5594503"/>
            <a:ext cx="2175032" cy="12234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תמונה שמכילה טקסט, שעון, לוח, אוסף תמונות&#10;&#10;התיאור נוצר באופן אוטומטי" id="183" name="Google Shape;183;p2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66941" y="6050656"/>
            <a:ext cx="1995398" cy="368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662384" y="5594503"/>
            <a:ext cx="2175032" cy="12234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תמונה שמכילה טקסט, שעון, לוח, אוסף תמונות&#10;&#10;התיאור נוצר באופן אוטומטי" id="185" name="Google Shape;185;p2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54241" y="6050656"/>
            <a:ext cx="1995398" cy="368553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8"/>
          <p:cNvSpPr txBox="1"/>
          <p:nvPr/>
        </p:nvSpPr>
        <p:spPr>
          <a:xfrm>
            <a:off x="662123" y="1231395"/>
            <a:ext cx="103059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187" name="Google Shape;187;p2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223450" y="1231400"/>
            <a:ext cx="9563100" cy="327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84100" y="1308225"/>
            <a:ext cx="9563100" cy="327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" name="Google Shape;193;g2198a308de0_0_89"/>
          <p:cNvGrpSpPr/>
          <p:nvPr/>
        </p:nvGrpSpPr>
        <p:grpSpPr>
          <a:xfrm>
            <a:off x="4592105" y="2369275"/>
            <a:ext cx="10344255" cy="5066005"/>
            <a:chOff x="-356703" y="0"/>
            <a:chExt cx="12301409" cy="6858000"/>
          </a:xfrm>
        </p:grpSpPr>
        <p:pic>
          <p:nvPicPr>
            <p:cNvPr id="194" name="Google Shape;194;g2198a308de0_0_89"/>
            <p:cNvPicPr preferRelativeResize="0"/>
            <p:nvPr/>
          </p:nvPicPr>
          <p:blipFill rotWithShape="1">
            <a:blip r:embed="rId3">
              <a:alphaModFix amt="20000"/>
            </a:blip>
            <a:srcRect b="0" l="0" r="38095" t="0"/>
            <a:stretch/>
          </p:blipFill>
          <p:spPr>
            <a:xfrm>
              <a:off x="6284237" y="0"/>
              <a:ext cx="5660469" cy="685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5" name="Google Shape;195;g2198a308de0_0_89"/>
            <p:cNvPicPr preferRelativeResize="0"/>
            <p:nvPr/>
          </p:nvPicPr>
          <p:blipFill rotWithShape="1">
            <a:blip r:embed="rId3">
              <a:alphaModFix amt="20000"/>
            </a:blip>
            <a:srcRect b="0" l="0" r="95435" t="0"/>
            <a:stretch/>
          </p:blipFill>
          <p:spPr>
            <a:xfrm>
              <a:off x="-356703" y="0"/>
              <a:ext cx="6640944" cy="6858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6" name="Google Shape;196;g2198a308de0_0_89"/>
          <p:cNvSpPr txBox="1"/>
          <p:nvPr>
            <p:ph type="ctrTitle"/>
          </p:nvPr>
        </p:nvSpPr>
        <p:spPr>
          <a:xfrm>
            <a:off x="1046442" y="327537"/>
            <a:ext cx="9653100" cy="5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4000"/>
              <a:buFont typeface="Arial"/>
              <a:buNone/>
            </a:pPr>
            <a:r>
              <a:rPr b="1" lang="en-US" sz="3100" u="sng">
                <a:solidFill>
                  <a:srgbClr val="831B3E"/>
                </a:solidFill>
              </a:rPr>
              <a:t> (Grilling Accessories) - Calculator</a:t>
            </a:r>
            <a:endParaRPr b="1" sz="3100" u="sng">
              <a:solidFill>
                <a:srgbClr val="831B3E"/>
              </a:solidFill>
            </a:endParaRPr>
          </a:p>
        </p:txBody>
      </p:sp>
      <p:cxnSp>
        <p:nvCxnSpPr>
          <p:cNvPr id="197" name="Google Shape;197;g2198a308de0_0_89"/>
          <p:cNvCxnSpPr/>
          <p:nvPr/>
        </p:nvCxnSpPr>
        <p:spPr>
          <a:xfrm>
            <a:off x="247296" y="5883962"/>
            <a:ext cx="11697300" cy="0"/>
          </a:xfrm>
          <a:prstGeom prst="straightConnector1">
            <a:avLst/>
          </a:prstGeom>
          <a:noFill/>
          <a:ln cap="flat" cmpd="sng" w="9525">
            <a:solidFill>
              <a:srgbClr val="831B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8" name="Google Shape;198;g2198a308de0_0_89"/>
          <p:cNvCxnSpPr/>
          <p:nvPr/>
        </p:nvCxnSpPr>
        <p:spPr>
          <a:xfrm>
            <a:off x="156352" y="1175903"/>
            <a:ext cx="11697300" cy="0"/>
          </a:xfrm>
          <a:prstGeom prst="straightConnector1">
            <a:avLst/>
          </a:prstGeom>
          <a:noFill/>
          <a:ln cap="flat" cmpd="sng" w="9525">
            <a:solidFill>
              <a:srgbClr val="831B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9" name="Google Shape;199;g2198a308de0_0_89"/>
          <p:cNvCxnSpPr/>
          <p:nvPr/>
        </p:nvCxnSpPr>
        <p:spPr>
          <a:xfrm>
            <a:off x="247296" y="5883962"/>
            <a:ext cx="11697300" cy="0"/>
          </a:xfrm>
          <a:prstGeom prst="straightConnector1">
            <a:avLst/>
          </a:prstGeom>
          <a:noFill/>
          <a:ln cap="flat" cmpd="sng" w="9525">
            <a:solidFill>
              <a:srgbClr val="831B3E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00" name="Google Shape;200;g2198a308de0_0_8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9282" y="5845525"/>
            <a:ext cx="2379706" cy="763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g2198a308de0_0_8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675084" y="5594503"/>
            <a:ext cx="2175034" cy="12234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תמונה שמכילה טקסט, שעון, לוח, אוסף תמונות&#10;&#10;התיאור נוצר באופן אוטומטי" id="202" name="Google Shape;202;g2198a308de0_0_8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66941" y="6050656"/>
            <a:ext cx="1995398" cy="368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g2198a308de0_0_8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662384" y="5594503"/>
            <a:ext cx="2175034" cy="12234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תמונה שמכילה טקסט, שעון, לוח, אוסף תמונות&#10;&#10;התיאור נוצר באופן אוטומטי" id="204" name="Google Shape;204;g2198a308de0_0_8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54241" y="6050656"/>
            <a:ext cx="1995398" cy="368553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g2198a308de0_0_89"/>
          <p:cNvSpPr txBox="1"/>
          <p:nvPr/>
        </p:nvSpPr>
        <p:spPr>
          <a:xfrm>
            <a:off x="662123" y="1231395"/>
            <a:ext cx="103059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206" name="Google Shape;206;g2198a308de0_0_8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223450" y="1231400"/>
            <a:ext cx="9563100" cy="327660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g2198a308de0_0_89"/>
          <p:cNvSpPr txBox="1"/>
          <p:nvPr/>
        </p:nvSpPr>
        <p:spPr>
          <a:xfrm>
            <a:off x="301550" y="1409150"/>
            <a:ext cx="49626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Main Keyword: Niche Search: </a:t>
            </a:r>
            <a:r>
              <a:rPr lang="en-US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8"/>
              </a:rPr>
              <a:t>Drill Brush Set Grill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Differentiation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/ Design Ideas: </a:t>
            </a:r>
            <a:r>
              <a:rPr lang="en-US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9"/>
              </a:rPr>
              <a:t>Pinterest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Differentiate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- Material - ‘</a:t>
            </a:r>
            <a:r>
              <a:rPr lang="en-US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0"/>
              </a:rPr>
              <a:t>Wire Brush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’ product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Alibaba Search: </a:t>
            </a:r>
            <a:r>
              <a:rPr lang="en-US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1"/>
              </a:rPr>
              <a:t>Drill Brush Set</a:t>
            </a:r>
            <a:b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Alibaba Search ‘</a:t>
            </a:r>
            <a:r>
              <a:rPr lang="en-US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2"/>
              </a:rPr>
              <a:t>Wire Brush Set</a:t>
            </a: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’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Competitor Brand and Products:  </a:t>
            </a:r>
            <a:r>
              <a:rPr lang="en-US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3"/>
              </a:rPr>
              <a:t>Drill Brush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8" name="Google Shape;208;g2198a308de0_0_89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366950" y="1311725"/>
            <a:ext cx="6442650" cy="45140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3" name="Google Shape;213;g2198a308de0_0_110"/>
          <p:cNvGrpSpPr/>
          <p:nvPr/>
        </p:nvGrpSpPr>
        <p:grpSpPr>
          <a:xfrm>
            <a:off x="662123" y="327524"/>
            <a:ext cx="12301409" cy="6858000"/>
            <a:chOff x="-356703" y="0"/>
            <a:chExt cx="12301409" cy="6858000"/>
          </a:xfrm>
        </p:grpSpPr>
        <p:pic>
          <p:nvPicPr>
            <p:cNvPr id="214" name="Google Shape;214;g2198a308de0_0_110"/>
            <p:cNvPicPr preferRelativeResize="0"/>
            <p:nvPr/>
          </p:nvPicPr>
          <p:blipFill rotWithShape="1">
            <a:blip r:embed="rId3">
              <a:alphaModFix amt="20000"/>
            </a:blip>
            <a:srcRect b="0" l="0" r="38095" t="0"/>
            <a:stretch/>
          </p:blipFill>
          <p:spPr>
            <a:xfrm>
              <a:off x="6284237" y="0"/>
              <a:ext cx="5660469" cy="685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5" name="Google Shape;215;g2198a308de0_0_110"/>
            <p:cNvPicPr preferRelativeResize="0"/>
            <p:nvPr/>
          </p:nvPicPr>
          <p:blipFill rotWithShape="1">
            <a:blip r:embed="rId3">
              <a:alphaModFix amt="20000"/>
            </a:blip>
            <a:srcRect b="0" l="0" r="95435" t="0"/>
            <a:stretch/>
          </p:blipFill>
          <p:spPr>
            <a:xfrm>
              <a:off x="-356703" y="0"/>
              <a:ext cx="6640944" cy="6858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6" name="Google Shape;216;g2198a308de0_0_110"/>
          <p:cNvSpPr txBox="1"/>
          <p:nvPr>
            <p:ph type="ctrTitle"/>
          </p:nvPr>
        </p:nvSpPr>
        <p:spPr>
          <a:xfrm>
            <a:off x="1046442" y="327537"/>
            <a:ext cx="9653100" cy="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4000"/>
              <a:buFont typeface="Arial"/>
              <a:buNone/>
            </a:pPr>
            <a:r>
              <a:rPr b="1" lang="en-US" sz="3100" u="sng">
                <a:solidFill>
                  <a:srgbClr val="831B3E"/>
                </a:solidFill>
              </a:rPr>
              <a:t> (Grilling Accessories) - Xray</a:t>
            </a:r>
            <a:endParaRPr b="1" sz="3100" u="sng">
              <a:solidFill>
                <a:srgbClr val="831B3E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4000"/>
              <a:buFont typeface="Arial"/>
              <a:buNone/>
            </a:pPr>
            <a:r>
              <a:t/>
            </a:r>
            <a:endParaRPr b="1" sz="3100" u="sng">
              <a:solidFill>
                <a:srgbClr val="831B3E"/>
              </a:solidFill>
            </a:endParaRPr>
          </a:p>
        </p:txBody>
      </p:sp>
      <p:cxnSp>
        <p:nvCxnSpPr>
          <p:cNvPr id="217" name="Google Shape;217;g2198a308de0_0_110"/>
          <p:cNvCxnSpPr/>
          <p:nvPr/>
        </p:nvCxnSpPr>
        <p:spPr>
          <a:xfrm>
            <a:off x="247296" y="5883962"/>
            <a:ext cx="11697300" cy="0"/>
          </a:xfrm>
          <a:prstGeom prst="straightConnector1">
            <a:avLst/>
          </a:prstGeom>
          <a:noFill/>
          <a:ln cap="flat" cmpd="sng" w="9525">
            <a:solidFill>
              <a:srgbClr val="831B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8" name="Google Shape;218;g2198a308de0_0_110"/>
          <p:cNvCxnSpPr/>
          <p:nvPr/>
        </p:nvCxnSpPr>
        <p:spPr>
          <a:xfrm>
            <a:off x="156352" y="1175903"/>
            <a:ext cx="11697300" cy="0"/>
          </a:xfrm>
          <a:prstGeom prst="straightConnector1">
            <a:avLst/>
          </a:prstGeom>
          <a:noFill/>
          <a:ln cap="flat" cmpd="sng" w="9525">
            <a:solidFill>
              <a:srgbClr val="831B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9" name="Google Shape;219;g2198a308de0_0_110"/>
          <p:cNvCxnSpPr/>
          <p:nvPr/>
        </p:nvCxnSpPr>
        <p:spPr>
          <a:xfrm>
            <a:off x="247296" y="5883962"/>
            <a:ext cx="11697300" cy="0"/>
          </a:xfrm>
          <a:prstGeom prst="straightConnector1">
            <a:avLst/>
          </a:prstGeom>
          <a:noFill/>
          <a:ln cap="flat" cmpd="sng" w="9525">
            <a:solidFill>
              <a:srgbClr val="831B3E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20" name="Google Shape;220;g2198a308de0_0_1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9282" y="5845525"/>
            <a:ext cx="2379706" cy="763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g2198a308de0_0_1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675084" y="5594503"/>
            <a:ext cx="2175034" cy="12234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תמונה שמכילה טקסט, שעון, לוח, אוסף תמונות&#10;&#10;התיאור נוצר באופן אוטומטי" id="222" name="Google Shape;222;g2198a308de0_0_1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66941" y="6050656"/>
            <a:ext cx="1995398" cy="368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g2198a308de0_0_1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662384" y="5594503"/>
            <a:ext cx="2175034" cy="12234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תמונה שמכילה טקסט, שעון, לוח, אוסף תמונות&#10;&#10;התיאור נוצר באופן אוטומטי" id="224" name="Google Shape;224;g2198a308de0_0_1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54241" y="6050656"/>
            <a:ext cx="1995398" cy="368553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g2198a308de0_0_110"/>
          <p:cNvSpPr txBox="1"/>
          <p:nvPr/>
        </p:nvSpPr>
        <p:spPr>
          <a:xfrm>
            <a:off x="662123" y="1231395"/>
            <a:ext cx="103059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226" name="Google Shape;226;g2198a308de0_0_11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223450" y="1231400"/>
            <a:ext cx="9563100" cy="327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g2198a308de0_0_11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558650" y="1175901"/>
            <a:ext cx="8788651" cy="4639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" name="Google Shape;232;p12"/>
          <p:cNvGrpSpPr/>
          <p:nvPr/>
        </p:nvGrpSpPr>
        <p:grpSpPr>
          <a:xfrm>
            <a:off x="-94901" y="0"/>
            <a:ext cx="10794485" cy="6858001"/>
            <a:chOff x="-356703" y="0"/>
            <a:chExt cx="12301407" cy="6858001"/>
          </a:xfrm>
        </p:grpSpPr>
        <p:pic>
          <p:nvPicPr>
            <p:cNvPr id="233" name="Google Shape;233;p12"/>
            <p:cNvPicPr preferRelativeResize="0"/>
            <p:nvPr/>
          </p:nvPicPr>
          <p:blipFill rotWithShape="1">
            <a:blip r:embed="rId3">
              <a:alphaModFix amt="20000"/>
            </a:blip>
            <a:srcRect b="0" l="0" r="38095" t="0"/>
            <a:stretch/>
          </p:blipFill>
          <p:spPr>
            <a:xfrm>
              <a:off x="6284237" y="0"/>
              <a:ext cx="5660467" cy="68580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4" name="Google Shape;234;p12"/>
            <p:cNvPicPr preferRelativeResize="0"/>
            <p:nvPr/>
          </p:nvPicPr>
          <p:blipFill rotWithShape="1">
            <a:blip r:embed="rId3">
              <a:alphaModFix amt="20000"/>
            </a:blip>
            <a:srcRect b="0" l="0" r="95435" t="0"/>
            <a:stretch/>
          </p:blipFill>
          <p:spPr>
            <a:xfrm>
              <a:off x="-356703" y="0"/>
              <a:ext cx="6640942" cy="68580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5" name="Google Shape;235;p12"/>
          <p:cNvSpPr txBox="1"/>
          <p:nvPr>
            <p:ph type="ctrTitle"/>
          </p:nvPr>
        </p:nvSpPr>
        <p:spPr>
          <a:xfrm>
            <a:off x="1046442" y="327537"/>
            <a:ext cx="9653100" cy="5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31B3E"/>
              </a:buClr>
              <a:buSzPts val="4000"/>
              <a:buFont typeface="Arial"/>
              <a:buNone/>
            </a:pPr>
            <a:r>
              <a:rPr b="1" lang="en-US" sz="3600">
                <a:solidFill>
                  <a:srgbClr val="831B3E"/>
                </a:solidFill>
                <a:latin typeface="Arial"/>
                <a:ea typeface="Arial"/>
                <a:cs typeface="Arial"/>
                <a:sym typeface="Arial"/>
              </a:rPr>
              <a:t>קבוצות עבודה בסדנה</a:t>
            </a:r>
            <a:endParaRPr b="1" sz="3600">
              <a:solidFill>
                <a:srgbClr val="831B3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6" name="Google Shape;236;p12"/>
          <p:cNvCxnSpPr/>
          <p:nvPr/>
        </p:nvCxnSpPr>
        <p:spPr>
          <a:xfrm>
            <a:off x="247296" y="5883962"/>
            <a:ext cx="11697300" cy="0"/>
          </a:xfrm>
          <a:prstGeom prst="straightConnector1">
            <a:avLst/>
          </a:prstGeom>
          <a:noFill/>
          <a:ln cap="flat" cmpd="sng" w="9525">
            <a:solidFill>
              <a:srgbClr val="831B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7" name="Google Shape;237;p12"/>
          <p:cNvCxnSpPr/>
          <p:nvPr/>
        </p:nvCxnSpPr>
        <p:spPr>
          <a:xfrm>
            <a:off x="207152" y="1115603"/>
            <a:ext cx="11697300" cy="0"/>
          </a:xfrm>
          <a:prstGeom prst="straightConnector1">
            <a:avLst/>
          </a:prstGeom>
          <a:noFill/>
          <a:ln cap="flat" cmpd="sng" w="9525">
            <a:solidFill>
              <a:srgbClr val="831B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8" name="Google Shape;238;p12"/>
          <p:cNvCxnSpPr/>
          <p:nvPr/>
        </p:nvCxnSpPr>
        <p:spPr>
          <a:xfrm>
            <a:off x="247296" y="5883962"/>
            <a:ext cx="11697408" cy="0"/>
          </a:xfrm>
          <a:prstGeom prst="straightConnector1">
            <a:avLst/>
          </a:prstGeom>
          <a:noFill/>
          <a:ln cap="flat" cmpd="sng" w="9525">
            <a:solidFill>
              <a:srgbClr val="831B3E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39" name="Google Shape;239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9282" y="5845525"/>
            <a:ext cx="2379706" cy="763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675084" y="5594503"/>
            <a:ext cx="2175032" cy="12234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תמונה שמכילה טקסט, שעון, לוח, אוסף תמונות&#10;&#10;התיאור נוצר באופן אוטומטי" id="241" name="Google Shape;241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66941" y="6050656"/>
            <a:ext cx="1995398" cy="368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662384" y="5594503"/>
            <a:ext cx="2175032" cy="12234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תמונה שמכילה טקסט, שעון, לוח, אוסף תמונות&#10;&#10;התיאור נוצר באופן אוטומטי" id="243" name="Google Shape;243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54241" y="6050656"/>
            <a:ext cx="1995398" cy="368553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12"/>
          <p:cNvSpPr txBox="1"/>
          <p:nvPr/>
        </p:nvSpPr>
        <p:spPr>
          <a:xfrm>
            <a:off x="595216" y="2191576"/>
            <a:ext cx="10305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76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rgbClr val="831B3E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5" name="Google Shape;245;p12"/>
          <p:cNvPicPr preferRelativeResize="0"/>
          <p:nvPr/>
        </p:nvPicPr>
        <p:blipFill rotWithShape="1">
          <a:blip r:embed="rId7">
            <a:alphaModFix/>
          </a:blip>
          <a:srcRect b="0" l="0" r="0" t="8592"/>
          <a:stretch/>
        </p:blipFill>
        <p:spPr>
          <a:xfrm>
            <a:off x="207150" y="1144675"/>
            <a:ext cx="9360724" cy="4671775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12"/>
          <p:cNvSpPr txBox="1"/>
          <p:nvPr/>
        </p:nvSpPr>
        <p:spPr>
          <a:xfrm>
            <a:off x="9675075" y="2394613"/>
            <a:ext cx="22746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rgbClr val="831B3E"/>
                </a:solidFill>
                <a:latin typeface="Calibri"/>
                <a:ea typeface="Calibri"/>
                <a:cs typeface="Calibri"/>
                <a:sym typeface="Calibri"/>
              </a:rPr>
              <a:t>#1 - קבוצות 1 ו 2</a:t>
            </a:r>
            <a:endParaRPr sz="2000">
              <a:solidFill>
                <a:srgbClr val="831B3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rgbClr val="831B3E"/>
                </a:solidFill>
                <a:latin typeface="Calibri"/>
                <a:ea typeface="Calibri"/>
                <a:cs typeface="Calibri"/>
                <a:sym typeface="Calibri"/>
              </a:rPr>
              <a:t>#2 - קבוצות 3 ו 4</a:t>
            </a:r>
            <a:endParaRPr sz="2000">
              <a:solidFill>
                <a:srgbClr val="831B3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rgbClr val="831B3E"/>
                </a:solidFill>
                <a:latin typeface="Calibri"/>
                <a:ea typeface="Calibri"/>
                <a:cs typeface="Calibri"/>
                <a:sym typeface="Calibri"/>
              </a:rPr>
              <a:t>#3 - קבוצות 5 ו 6</a:t>
            </a:r>
            <a:endParaRPr sz="2000">
              <a:solidFill>
                <a:srgbClr val="831B3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rgbClr val="831B3E"/>
                </a:solidFill>
                <a:latin typeface="Calibri"/>
                <a:ea typeface="Calibri"/>
                <a:cs typeface="Calibri"/>
                <a:sym typeface="Calibri"/>
              </a:rPr>
              <a:t>#4 - קבוצות 7, 8 ו 9</a:t>
            </a:r>
            <a:endParaRPr sz="2000">
              <a:solidFill>
                <a:srgbClr val="831B3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Gabi Vaysman</dc:creator>
</cp:coreProperties>
</file>