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embeddedFontLst>
    <p:embeddedFont>
      <p:font typeface="Average" panose="020B0604020202020204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619" y="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583252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29470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25b2dab9ad_0_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g125b2dab9ad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38863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25b2dab9ad_0_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g125b2dab9ad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18777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25b2dab9ad_0_2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g125b2dab9ad_0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02952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25b2dab9ad_0_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g125b2dab9ad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22106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25b2dab9ad_0_1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g125b2dab9ad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11527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25b2dab9ad_0_1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g125b2dab9ad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72254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25b2dab9ad_0_1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g125b2dab9ad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255848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125b2dab9ad_0_1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g125b2dab9ad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23158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125b2dab9ad_0_1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g125b2dab9ad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41078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125b2dab9ad_0_1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g125b2dab9ad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6655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69598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125b2dab9ad_0_2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g125b2dab9ad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92667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6193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25b2dab9ad_0_9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g125b2dab9ad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969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25b2dab9ad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125b2dab9a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0404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25b2dab9ad_0_19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g125b2dab9ad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6939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25b2dab9ad_0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125b2dab9ad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0788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25b2dab9ad_0_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g125b2dab9ad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441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25b2dab9ad_0_2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g125b2dab9ad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7355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25b2dab9ad_0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g125b2dab9ad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5836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sellercentral.amazon.com/help/hub/reference/G200141510?locale=en_US#CONCEPT_976D7D4362CC44059D27A2D5A9C81F0F__SECTION_078EF5F23284445C9B2D13D2C54CEA9C" TargetMode="External"/><Relationship Id="rId13" Type="http://schemas.openxmlformats.org/officeDocument/2006/relationships/hyperlink" Target="https://sellercentral.amazon.com/help/hub/reference/G200141510?locale=en_US#CONCEPT_DE9BDF0963C348F08532F57D9276209F__SECTION_0DE06337C8574AF2918E8C9D685D2182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sellercentral.amazon.com/help/hub/reference/G200141510?locale=en_US#CONCEPT_976D7D4362CC44059D27A2D5A9C81F0F" TargetMode="External"/><Relationship Id="rId12" Type="http://schemas.openxmlformats.org/officeDocument/2006/relationships/hyperlink" Target="https://sellercentral.amazon.com/help/hub/reference/G200141510?locale=en_US#CONCEPT_DE9BDF0963C348F08532F57D9276209F__SECTION_2D7237F95FCF4AB0998865C447A5993B" TargetMode="External"/><Relationship Id="rId17" Type="http://schemas.openxmlformats.org/officeDocument/2006/relationships/hyperlink" Target="https://sellercentral.amazon.com/help/hub/reference/G200141510?locale=en_US#mnd_2jc_jcb-11" TargetMode="External"/><Relationship Id="rId2" Type="http://schemas.openxmlformats.org/officeDocument/2006/relationships/notesSlide" Target="../notesSlides/notesSlide8.xml"/><Relationship Id="rId16" Type="http://schemas.openxmlformats.org/officeDocument/2006/relationships/hyperlink" Target="https://sellercentral.amazon.com/help/hub/reference/G200141510?locale=en_US#mnd_2jc_jcb-10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ellercentral.amazon.com/help/hub/reference/G200141510?locale=en_US#GUID-309E24DD-C2B3-45AF-870C-04F71BD77AF4" TargetMode="External"/><Relationship Id="rId11" Type="http://schemas.openxmlformats.org/officeDocument/2006/relationships/hyperlink" Target="https://sellercentral.amazon.com/help/hub/reference/G200141510?locale=en_US#CONCEPT_DE9BDF0963C348F08532F57D9276209F" TargetMode="External"/><Relationship Id="rId5" Type="http://schemas.openxmlformats.org/officeDocument/2006/relationships/hyperlink" Target="https://sellercentral.amazon.com/help/hub/reference/G200141510" TargetMode="External"/><Relationship Id="rId15" Type="http://schemas.openxmlformats.org/officeDocument/2006/relationships/hyperlink" Target="https://sellercentral.amazon.com/help/hub/reference/G200141510?locale=en_US#mnd_2jc_jcb" TargetMode="External"/><Relationship Id="rId10" Type="http://schemas.openxmlformats.org/officeDocument/2006/relationships/hyperlink" Target="https://sellercentral.amazon.com/help/hub/reference/G200141510?locale=en_US#GJHRV4PHARZY5EX9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s://sellercentral.amazon.com/help/hub/reference/G200141510?locale=en_US#GRZ9LDQWFPXTRZ38" TargetMode="External"/><Relationship Id="rId14" Type="http://schemas.openxmlformats.org/officeDocument/2006/relationships/hyperlink" Target="https://sellercentral.amazon.com/help/hub/reference/G200141510?locale=en_US#CONCEPT_DE9BDF0963C348F08532F57D9276209F__SECTION_3EAD3FBE910D4A68A75F93A21DD0229C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F7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4750850" y="684775"/>
            <a:ext cx="6920100" cy="7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4400"/>
              <a:buNone/>
            </a:pPr>
            <a:r>
              <a:rPr lang="x-none" sz="4400" b="1" dirty="0">
                <a:solidFill>
                  <a:srgbClr val="831B3E"/>
                </a:solidFill>
                <a:latin typeface="Arial"/>
                <a:ea typeface="Arial"/>
                <a:cs typeface="Arial"/>
                <a:sym typeface="Arial"/>
              </a:rPr>
              <a:t>לוגיסטיקה וייצור – </a:t>
            </a:r>
            <a:r>
              <a:rPr lang="he-IL" sz="4400" b="1" dirty="0">
                <a:solidFill>
                  <a:srgbClr val="831B3E"/>
                </a:solidFill>
                <a:latin typeface="Arial"/>
                <a:ea typeface="Arial"/>
                <a:cs typeface="Arial"/>
                <a:sym typeface="Arial"/>
              </a:rPr>
              <a:t>עידן כהן</a:t>
            </a:r>
            <a:endParaRPr sz="4400" b="1" dirty="0">
              <a:solidFill>
                <a:srgbClr val="831B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0" name="Google Shape;90;p13"/>
          <p:cNvCxnSpPr/>
          <p:nvPr/>
        </p:nvCxnSpPr>
        <p:spPr>
          <a:xfrm>
            <a:off x="247296" y="1590260"/>
            <a:ext cx="11697408" cy="0"/>
          </a:xfrm>
          <a:prstGeom prst="straightConnector1">
            <a:avLst/>
          </a:prstGeom>
          <a:noFill/>
          <a:ln w="9525" cap="flat" cmpd="sng">
            <a:solidFill>
              <a:srgbClr val="831B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1" name="Google Shape;91;p13"/>
          <p:cNvCxnSpPr/>
          <p:nvPr/>
        </p:nvCxnSpPr>
        <p:spPr>
          <a:xfrm rot="10800000">
            <a:off x="4230366" y="297008"/>
            <a:ext cx="0" cy="1293252"/>
          </a:xfrm>
          <a:prstGeom prst="straightConnector1">
            <a:avLst/>
          </a:prstGeom>
          <a:noFill/>
          <a:ln w="9525" cap="flat" cmpd="sng">
            <a:solidFill>
              <a:srgbClr val="831B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2" name="Google Shape;9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5780" y="802531"/>
            <a:ext cx="2629283" cy="466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12943" y="2216464"/>
            <a:ext cx="3731761" cy="373176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3"/>
          <p:cNvSpPr/>
          <p:nvPr/>
        </p:nvSpPr>
        <p:spPr>
          <a:xfrm>
            <a:off x="4309350" y="2203027"/>
            <a:ext cx="3745198" cy="3745198"/>
          </a:xfrm>
          <a:prstGeom prst="ellipse">
            <a:avLst/>
          </a:prstGeom>
          <a:solidFill>
            <a:srgbClr val="831B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4818" y="2216464"/>
            <a:ext cx="3731761" cy="37317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" name="Google Shape;210;p22"/>
          <p:cNvGrpSpPr/>
          <p:nvPr/>
        </p:nvGrpSpPr>
        <p:grpSpPr>
          <a:xfrm>
            <a:off x="-109407" y="0"/>
            <a:ext cx="12301407" cy="6858001"/>
            <a:chOff x="-356703" y="0"/>
            <a:chExt cx="12301407" cy="6858001"/>
          </a:xfrm>
        </p:grpSpPr>
        <p:pic>
          <p:nvPicPr>
            <p:cNvPr id="211" name="Google Shape;211;p22"/>
            <p:cNvPicPr preferRelativeResize="0"/>
            <p:nvPr/>
          </p:nvPicPr>
          <p:blipFill rotWithShape="1">
            <a:blip r:embed="rId3">
              <a:alphaModFix amt="20000"/>
            </a:blip>
            <a:srcRect r="38095"/>
            <a:stretch/>
          </p:blipFill>
          <p:spPr>
            <a:xfrm>
              <a:off x="6284237" y="0"/>
              <a:ext cx="5660467" cy="68580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2" name="Google Shape;212;p22"/>
            <p:cNvPicPr preferRelativeResize="0"/>
            <p:nvPr/>
          </p:nvPicPr>
          <p:blipFill rotWithShape="1">
            <a:blip r:embed="rId3">
              <a:alphaModFix amt="20000"/>
            </a:blip>
            <a:srcRect r="95435"/>
            <a:stretch/>
          </p:blipFill>
          <p:spPr>
            <a:xfrm>
              <a:off x="-356703" y="0"/>
              <a:ext cx="6640942" cy="68580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3" name="Google Shape;213;p22"/>
          <p:cNvSpPr txBox="1">
            <a:spLocks noGrp="1"/>
          </p:cNvSpPr>
          <p:nvPr>
            <p:ph type="ctrTitle"/>
          </p:nvPr>
        </p:nvSpPr>
        <p:spPr>
          <a:xfrm>
            <a:off x="1269466" y="922193"/>
            <a:ext cx="9653100" cy="8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4000"/>
              <a:buFont typeface="Arial"/>
              <a:buNone/>
            </a:pPr>
            <a:r>
              <a:rPr lang="x-none" sz="4000" b="1">
                <a:solidFill>
                  <a:srgbClr val="831B3E"/>
                </a:solidFill>
                <a:latin typeface="Arial"/>
                <a:ea typeface="Arial"/>
                <a:cs typeface="Arial"/>
                <a:sym typeface="Arial"/>
              </a:rPr>
              <a:t>Freight Forwarding</a:t>
            </a:r>
            <a:br>
              <a:rPr lang="x-none" sz="4000" b="1">
                <a:solidFill>
                  <a:srgbClr val="831B3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x-none" sz="1800">
                <a:solidFill>
                  <a:srgbClr val="831B3E"/>
                </a:solidFill>
                <a:latin typeface="Average"/>
                <a:ea typeface="Average"/>
                <a:cs typeface="Average"/>
                <a:sym typeface="Average"/>
              </a:rPr>
              <a:t>Incoterms (EXW, FOB, DDU, DDP)</a:t>
            </a:r>
            <a:endParaRPr>
              <a:solidFill>
                <a:srgbClr val="831B3E"/>
              </a:solidFill>
            </a:endParaRPr>
          </a:p>
        </p:txBody>
      </p:sp>
      <p:sp>
        <p:nvSpPr>
          <p:cNvPr id="214" name="Google Shape;214;p22"/>
          <p:cNvSpPr txBox="1">
            <a:spLocks noGrp="1"/>
          </p:cNvSpPr>
          <p:nvPr>
            <p:ph type="subTitle" idx="1"/>
          </p:nvPr>
        </p:nvSpPr>
        <p:spPr>
          <a:xfrm>
            <a:off x="7913914" y="6099874"/>
            <a:ext cx="37545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1800"/>
              <a:buNone/>
            </a:pPr>
            <a:r>
              <a:rPr lang="he-IL" sz="1800" b="1" dirty="0">
                <a:solidFill>
                  <a:srgbClr val="831B3E"/>
                </a:solidFill>
                <a:latin typeface="Arial"/>
                <a:ea typeface="Arial"/>
                <a:cs typeface="Arial"/>
                <a:sym typeface="Arial"/>
              </a:rPr>
              <a:t>עידן כהן| לוגיסטיקה וייצור</a:t>
            </a:r>
          </a:p>
        </p:txBody>
      </p:sp>
      <p:pic>
        <p:nvPicPr>
          <p:cNvPr id="215" name="Google Shape;215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7454" y="6099873"/>
            <a:ext cx="1703010" cy="3021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6" name="Google Shape;216;p22"/>
          <p:cNvCxnSpPr/>
          <p:nvPr/>
        </p:nvCxnSpPr>
        <p:spPr>
          <a:xfrm>
            <a:off x="247296" y="5883962"/>
            <a:ext cx="11697300" cy="0"/>
          </a:xfrm>
          <a:prstGeom prst="straightConnector1">
            <a:avLst/>
          </a:prstGeom>
          <a:noFill/>
          <a:ln w="9525" cap="flat" cmpd="sng">
            <a:solidFill>
              <a:srgbClr val="831B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7" name="Google Shape;217;p22"/>
          <p:cNvCxnSpPr/>
          <p:nvPr/>
        </p:nvCxnSpPr>
        <p:spPr>
          <a:xfrm>
            <a:off x="247296" y="2007701"/>
            <a:ext cx="11697300" cy="0"/>
          </a:xfrm>
          <a:prstGeom prst="straightConnector1">
            <a:avLst/>
          </a:prstGeom>
          <a:noFill/>
          <a:ln w="9525" cap="flat" cmpd="sng">
            <a:solidFill>
              <a:srgbClr val="831B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18" name="Google Shape;218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53775" y="2107763"/>
            <a:ext cx="9004475" cy="3676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" name="Google Shape;223;p23"/>
          <p:cNvGrpSpPr/>
          <p:nvPr/>
        </p:nvGrpSpPr>
        <p:grpSpPr>
          <a:xfrm>
            <a:off x="-109407" y="0"/>
            <a:ext cx="12301407" cy="6858001"/>
            <a:chOff x="-356703" y="0"/>
            <a:chExt cx="12301407" cy="6858001"/>
          </a:xfrm>
        </p:grpSpPr>
        <p:pic>
          <p:nvPicPr>
            <p:cNvPr id="224" name="Google Shape;224;p23"/>
            <p:cNvPicPr preferRelativeResize="0"/>
            <p:nvPr/>
          </p:nvPicPr>
          <p:blipFill rotWithShape="1">
            <a:blip r:embed="rId3">
              <a:alphaModFix amt="20000"/>
            </a:blip>
            <a:srcRect r="38095"/>
            <a:stretch/>
          </p:blipFill>
          <p:spPr>
            <a:xfrm>
              <a:off x="6284237" y="0"/>
              <a:ext cx="5660467" cy="68580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5" name="Google Shape;225;p23"/>
            <p:cNvPicPr preferRelativeResize="0"/>
            <p:nvPr/>
          </p:nvPicPr>
          <p:blipFill rotWithShape="1">
            <a:blip r:embed="rId3">
              <a:alphaModFix amt="20000"/>
            </a:blip>
            <a:srcRect r="95435"/>
            <a:stretch/>
          </p:blipFill>
          <p:spPr>
            <a:xfrm>
              <a:off x="-356703" y="0"/>
              <a:ext cx="6640942" cy="68580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6" name="Google Shape;226;p23"/>
          <p:cNvSpPr txBox="1">
            <a:spLocks noGrp="1"/>
          </p:cNvSpPr>
          <p:nvPr>
            <p:ph type="ctrTitle"/>
          </p:nvPr>
        </p:nvSpPr>
        <p:spPr>
          <a:xfrm>
            <a:off x="1269466" y="922193"/>
            <a:ext cx="9653100" cy="8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4000"/>
              <a:buFont typeface="Arial"/>
              <a:buNone/>
            </a:pPr>
            <a:r>
              <a:rPr lang="x-none" sz="4000" b="1">
                <a:solidFill>
                  <a:srgbClr val="831B3E"/>
                </a:solidFill>
                <a:latin typeface="Arial"/>
                <a:ea typeface="Arial"/>
                <a:cs typeface="Arial"/>
                <a:sym typeface="Arial"/>
              </a:rPr>
              <a:t>Freight Forwarding</a:t>
            </a:r>
            <a:br>
              <a:rPr lang="x-none" sz="4000" b="1">
                <a:solidFill>
                  <a:srgbClr val="831B3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x-none" sz="1800">
                <a:solidFill>
                  <a:srgbClr val="831B3E"/>
                </a:solidFill>
                <a:latin typeface="Average"/>
                <a:ea typeface="Average"/>
                <a:cs typeface="Average"/>
                <a:sym typeface="Average"/>
              </a:rPr>
              <a:t>Air, Sea, Truck</a:t>
            </a:r>
            <a:endParaRPr>
              <a:solidFill>
                <a:srgbClr val="831B3E"/>
              </a:solidFill>
            </a:endParaRPr>
          </a:p>
        </p:txBody>
      </p:sp>
      <p:sp>
        <p:nvSpPr>
          <p:cNvPr id="227" name="Google Shape;227;p23"/>
          <p:cNvSpPr txBox="1">
            <a:spLocks noGrp="1"/>
          </p:cNvSpPr>
          <p:nvPr>
            <p:ph type="subTitle" idx="1"/>
          </p:nvPr>
        </p:nvSpPr>
        <p:spPr>
          <a:xfrm>
            <a:off x="7913914" y="6099874"/>
            <a:ext cx="37545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1800"/>
              <a:buNone/>
            </a:pPr>
            <a:r>
              <a:rPr lang="he-IL" sz="1800" b="1" dirty="0">
                <a:solidFill>
                  <a:srgbClr val="831B3E"/>
                </a:solidFill>
                <a:latin typeface="Arial"/>
                <a:ea typeface="Arial"/>
                <a:cs typeface="Arial"/>
                <a:sym typeface="Arial"/>
              </a:rPr>
              <a:t>עידן כהן| לוגיסטיקה וייצור</a:t>
            </a:r>
          </a:p>
        </p:txBody>
      </p:sp>
      <p:pic>
        <p:nvPicPr>
          <p:cNvPr id="228" name="Google Shape;228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7454" y="6099873"/>
            <a:ext cx="1703010" cy="3021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9" name="Google Shape;229;p23"/>
          <p:cNvCxnSpPr/>
          <p:nvPr/>
        </p:nvCxnSpPr>
        <p:spPr>
          <a:xfrm>
            <a:off x="247296" y="5883962"/>
            <a:ext cx="11697300" cy="0"/>
          </a:xfrm>
          <a:prstGeom prst="straightConnector1">
            <a:avLst/>
          </a:prstGeom>
          <a:noFill/>
          <a:ln w="9525" cap="flat" cmpd="sng">
            <a:solidFill>
              <a:srgbClr val="831B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0" name="Google Shape;230;p23"/>
          <p:cNvCxnSpPr/>
          <p:nvPr/>
        </p:nvCxnSpPr>
        <p:spPr>
          <a:xfrm>
            <a:off x="247296" y="2007701"/>
            <a:ext cx="11697300" cy="0"/>
          </a:xfrm>
          <a:prstGeom prst="straightConnector1">
            <a:avLst/>
          </a:prstGeom>
          <a:noFill/>
          <a:ln w="9525" cap="flat" cmpd="sng">
            <a:solidFill>
              <a:srgbClr val="831B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31" name="Google Shape;231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90075" y="2243425"/>
            <a:ext cx="3615100" cy="2888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3"/>
          <p:cNvSpPr txBox="1"/>
          <p:nvPr/>
        </p:nvSpPr>
        <p:spPr>
          <a:xfrm>
            <a:off x="691475" y="2043000"/>
            <a:ext cx="6643800" cy="3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1800"/>
              <a:buFont typeface="Average"/>
              <a:buChar char="-"/>
            </a:pPr>
            <a:r>
              <a:rPr lang="x-none" sz="1800">
                <a:solidFill>
                  <a:srgbClr val="831B3E"/>
                </a:solidFill>
                <a:latin typeface="Average"/>
                <a:ea typeface="Average"/>
                <a:cs typeface="Average"/>
                <a:sym typeface="Average"/>
              </a:rPr>
              <a:t>By Air</a:t>
            </a:r>
            <a:endParaRPr sz="1800">
              <a:solidFill>
                <a:srgbClr val="831B3E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1400"/>
              <a:buFont typeface="Average"/>
              <a:buChar char="-"/>
            </a:pPr>
            <a:r>
              <a:rPr lang="x-none">
                <a:solidFill>
                  <a:srgbClr val="831B3E"/>
                </a:solidFill>
                <a:latin typeface="Average"/>
                <a:ea typeface="Average"/>
                <a:cs typeface="Average"/>
                <a:sym typeface="Average"/>
              </a:rPr>
              <a:t>Air Express (FEDEX, DHL…)</a:t>
            </a:r>
            <a:endParaRPr>
              <a:solidFill>
                <a:srgbClr val="831B3E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1400"/>
              <a:buFont typeface="Average"/>
              <a:buChar char="-"/>
            </a:pPr>
            <a:r>
              <a:rPr lang="x-none">
                <a:solidFill>
                  <a:srgbClr val="831B3E"/>
                </a:solidFill>
                <a:latin typeface="Average"/>
                <a:ea typeface="Average"/>
                <a:cs typeface="Average"/>
                <a:sym typeface="Average"/>
              </a:rPr>
              <a:t>Air Freight </a:t>
            </a:r>
            <a:endParaRPr>
              <a:solidFill>
                <a:srgbClr val="831B3E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1800"/>
              <a:buFont typeface="Average"/>
              <a:buChar char="-"/>
            </a:pPr>
            <a:r>
              <a:rPr lang="x-none" sz="1800">
                <a:solidFill>
                  <a:srgbClr val="831B3E"/>
                </a:solidFill>
                <a:latin typeface="Average"/>
                <a:ea typeface="Average"/>
                <a:cs typeface="Average"/>
                <a:sym typeface="Average"/>
              </a:rPr>
              <a:t>By Sea</a:t>
            </a:r>
            <a:endParaRPr sz="1800">
              <a:solidFill>
                <a:srgbClr val="831B3E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1400"/>
              <a:buFont typeface="Average"/>
              <a:buChar char="-"/>
            </a:pPr>
            <a:r>
              <a:rPr lang="x-none">
                <a:solidFill>
                  <a:srgbClr val="831B3E"/>
                </a:solidFill>
                <a:latin typeface="Average"/>
                <a:ea typeface="Average"/>
                <a:cs typeface="Average"/>
                <a:sym typeface="Average"/>
              </a:rPr>
              <a:t>FCL (Full Container Load) / LCL (Less Than Container Load)</a:t>
            </a:r>
            <a:endParaRPr>
              <a:solidFill>
                <a:srgbClr val="831B3E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1400"/>
              <a:buFont typeface="Average"/>
              <a:buChar char="-"/>
            </a:pPr>
            <a:r>
              <a:rPr lang="x-none">
                <a:solidFill>
                  <a:srgbClr val="831B3E"/>
                </a:solidFill>
                <a:latin typeface="Average"/>
                <a:ea typeface="Average"/>
                <a:cs typeface="Average"/>
                <a:sym typeface="Average"/>
              </a:rPr>
              <a:t>Container types (20GP, 40ST, 40HQ)</a:t>
            </a:r>
            <a:endParaRPr>
              <a:solidFill>
                <a:srgbClr val="831B3E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1400"/>
              <a:buFont typeface="Average"/>
              <a:buChar char="-"/>
            </a:pPr>
            <a:r>
              <a:rPr lang="x-none">
                <a:solidFill>
                  <a:srgbClr val="831B3E"/>
                </a:solidFill>
                <a:latin typeface="Average"/>
                <a:ea typeface="Average"/>
                <a:cs typeface="Average"/>
                <a:sym typeface="Average"/>
              </a:rPr>
              <a:t>Fast Boat (Matson)/ Slow Boat</a:t>
            </a:r>
            <a:endParaRPr>
              <a:solidFill>
                <a:srgbClr val="831B3E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1400"/>
              <a:buFont typeface="Average"/>
              <a:buChar char="-"/>
            </a:pPr>
            <a:r>
              <a:rPr lang="x-none">
                <a:solidFill>
                  <a:srgbClr val="831B3E"/>
                </a:solidFill>
                <a:latin typeface="Average"/>
                <a:ea typeface="Average"/>
                <a:cs typeface="Average"/>
                <a:sym typeface="Average"/>
              </a:rPr>
              <a:t>Direct Delivery to FBA (consolidated) / Sea+Truck+palletizing</a:t>
            </a:r>
            <a:endParaRPr>
              <a:solidFill>
                <a:srgbClr val="831B3E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200"/>
              <a:buFont typeface="Average"/>
              <a:buChar char="-"/>
            </a:pPr>
            <a:r>
              <a:rPr lang="x-none" sz="1800">
                <a:solidFill>
                  <a:srgbClr val="831B3E"/>
                </a:solidFill>
                <a:latin typeface="Average"/>
                <a:ea typeface="Average"/>
                <a:cs typeface="Average"/>
                <a:sym typeface="Average"/>
              </a:rPr>
              <a:t>By Truck</a:t>
            </a:r>
            <a:endParaRPr sz="1800">
              <a:solidFill>
                <a:srgbClr val="831B3E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1800"/>
              <a:buFont typeface="Average"/>
              <a:buChar char="-"/>
            </a:pPr>
            <a:r>
              <a:rPr lang="x-none" sz="1800">
                <a:solidFill>
                  <a:srgbClr val="831B3E"/>
                </a:solidFill>
                <a:latin typeface="Average"/>
                <a:ea typeface="Average"/>
                <a:cs typeface="Average"/>
                <a:sym typeface="Average"/>
              </a:rPr>
              <a:t>Inland Transportation Into FBA</a:t>
            </a:r>
            <a:endParaRPr sz="1800">
              <a:solidFill>
                <a:srgbClr val="831B3E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1800"/>
              <a:buFont typeface="Average"/>
              <a:buChar char="-"/>
            </a:pPr>
            <a:r>
              <a:rPr lang="x-none" sz="1800">
                <a:solidFill>
                  <a:srgbClr val="831B3E"/>
                </a:solidFill>
                <a:latin typeface="Average"/>
                <a:ea typeface="Average"/>
                <a:cs typeface="Average"/>
                <a:sym typeface="Average"/>
              </a:rPr>
              <a:t>LTL (send pallets/Truck)  / SPD (send as loose boxes)</a:t>
            </a:r>
            <a:endParaRPr sz="1800">
              <a:solidFill>
                <a:srgbClr val="831B3E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1800"/>
              <a:buFont typeface="Average"/>
              <a:buChar char="-"/>
            </a:pPr>
            <a:r>
              <a:rPr lang="x-none" sz="1800">
                <a:solidFill>
                  <a:srgbClr val="831B3E"/>
                </a:solidFill>
                <a:latin typeface="Average"/>
                <a:ea typeface="Average"/>
                <a:cs typeface="Average"/>
                <a:sym typeface="Average"/>
              </a:rPr>
              <a:t>LTL Is slower and cheaper/ SPD is faster and cost more</a:t>
            </a:r>
            <a:endParaRPr sz="1800">
              <a:solidFill>
                <a:srgbClr val="831B3E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" name="Google Shape;237;p24"/>
          <p:cNvGrpSpPr/>
          <p:nvPr/>
        </p:nvGrpSpPr>
        <p:grpSpPr>
          <a:xfrm>
            <a:off x="-109407" y="0"/>
            <a:ext cx="12301407" cy="6858001"/>
            <a:chOff x="-356703" y="0"/>
            <a:chExt cx="12301407" cy="6858001"/>
          </a:xfrm>
        </p:grpSpPr>
        <p:pic>
          <p:nvPicPr>
            <p:cNvPr id="238" name="Google Shape;238;p24"/>
            <p:cNvPicPr preferRelativeResize="0"/>
            <p:nvPr/>
          </p:nvPicPr>
          <p:blipFill rotWithShape="1">
            <a:blip r:embed="rId3">
              <a:alphaModFix amt="20000"/>
            </a:blip>
            <a:srcRect r="38095"/>
            <a:stretch/>
          </p:blipFill>
          <p:spPr>
            <a:xfrm>
              <a:off x="6284237" y="0"/>
              <a:ext cx="5660467" cy="68580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9" name="Google Shape;239;p24"/>
            <p:cNvPicPr preferRelativeResize="0"/>
            <p:nvPr/>
          </p:nvPicPr>
          <p:blipFill rotWithShape="1">
            <a:blip r:embed="rId3">
              <a:alphaModFix amt="20000"/>
            </a:blip>
            <a:srcRect r="95435"/>
            <a:stretch/>
          </p:blipFill>
          <p:spPr>
            <a:xfrm>
              <a:off x="-356703" y="0"/>
              <a:ext cx="6640942" cy="68580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0" name="Google Shape;240;p24"/>
          <p:cNvSpPr txBox="1">
            <a:spLocks noGrp="1"/>
          </p:cNvSpPr>
          <p:nvPr>
            <p:ph type="ctrTitle"/>
          </p:nvPr>
        </p:nvSpPr>
        <p:spPr>
          <a:xfrm>
            <a:off x="1269466" y="922193"/>
            <a:ext cx="9653100" cy="8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4000"/>
              <a:buFont typeface="Arial"/>
              <a:buNone/>
            </a:pPr>
            <a:r>
              <a:rPr lang="x-none" sz="4000" b="1">
                <a:solidFill>
                  <a:srgbClr val="831B3E"/>
                </a:solidFill>
                <a:latin typeface="Arial"/>
                <a:ea typeface="Arial"/>
                <a:cs typeface="Arial"/>
                <a:sym typeface="Arial"/>
              </a:rPr>
              <a:t>Freight Forwarding</a:t>
            </a:r>
            <a:br>
              <a:rPr lang="x-none" sz="4000" b="1">
                <a:solidFill>
                  <a:srgbClr val="831B3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x-none" sz="1800">
                <a:solidFill>
                  <a:srgbClr val="831B3E"/>
                </a:solidFill>
                <a:latin typeface="Average"/>
                <a:ea typeface="Average"/>
                <a:cs typeface="Average"/>
                <a:sym typeface="Average"/>
              </a:rPr>
              <a:t>Amazon Global Logistics</a:t>
            </a:r>
            <a:endParaRPr>
              <a:solidFill>
                <a:srgbClr val="831B3E"/>
              </a:solidFill>
            </a:endParaRPr>
          </a:p>
        </p:txBody>
      </p:sp>
      <p:sp>
        <p:nvSpPr>
          <p:cNvPr id="241" name="Google Shape;241;p24"/>
          <p:cNvSpPr txBox="1">
            <a:spLocks noGrp="1"/>
          </p:cNvSpPr>
          <p:nvPr>
            <p:ph type="subTitle" idx="1"/>
          </p:nvPr>
        </p:nvSpPr>
        <p:spPr>
          <a:xfrm>
            <a:off x="7913914" y="6099874"/>
            <a:ext cx="37545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1800"/>
              <a:buNone/>
            </a:pPr>
            <a:r>
              <a:rPr lang="he-IL" sz="1800" b="1" dirty="0">
                <a:solidFill>
                  <a:srgbClr val="831B3E"/>
                </a:solidFill>
                <a:latin typeface="Arial"/>
                <a:ea typeface="Arial"/>
                <a:cs typeface="Arial"/>
                <a:sym typeface="Arial"/>
              </a:rPr>
              <a:t>עידן כהן| לוגיסטיקה וייצור</a:t>
            </a:r>
          </a:p>
        </p:txBody>
      </p:sp>
      <p:pic>
        <p:nvPicPr>
          <p:cNvPr id="242" name="Google Shape;242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7454" y="6099873"/>
            <a:ext cx="1703010" cy="3021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3" name="Google Shape;243;p24"/>
          <p:cNvCxnSpPr/>
          <p:nvPr/>
        </p:nvCxnSpPr>
        <p:spPr>
          <a:xfrm>
            <a:off x="247296" y="5883962"/>
            <a:ext cx="11697300" cy="0"/>
          </a:xfrm>
          <a:prstGeom prst="straightConnector1">
            <a:avLst/>
          </a:prstGeom>
          <a:noFill/>
          <a:ln w="9525" cap="flat" cmpd="sng">
            <a:solidFill>
              <a:srgbClr val="831B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4" name="Google Shape;244;p24"/>
          <p:cNvCxnSpPr/>
          <p:nvPr/>
        </p:nvCxnSpPr>
        <p:spPr>
          <a:xfrm>
            <a:off x="247296" y="2007701"/>
            <a:ext cx="11697300" cy="0"/>
          </a:xfrm>
          <a:prstGeom prst="straightConnector1">
            <a:avLst/>
          </a:prstGeom>
          <a:noFill/>
          <a:ln w="9525" cap="flat" cmpd="sng">
            <a:solidFill>
              <a:srgbClr val="831B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45" name="Google Shape;245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39963" y="2087112"/>
            <a:ext cx="8402680" cy="352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Google Shape;250;p25"/>
          <p:cNvGrpSpPr/>
          <p:nvPr/>
        </p:nvGrpSpPr>
        <p:grpSpPr>
          <a:xfrm>
            <a:off x="-109407" y="0"/>
            <a:ext cx="12301407" cy="6858001"/>
            <a:chOff x="-356703" y="0"/>
            <a:chExt cx="12301407" cy="6858001"/>
          </a:xfrm>
        </p:grpSpPr>
        <p:pic>
          <p:nvPicPr>
            <p:cNvPr id="251" name="Google Shape;251;p25"/>
            <p:cNvPicPr preferRelativeResize="0"/>
            <p:nvPr/>
          </p:nvPicPr>
          <p:blipFill rotWithShape="1">
            <a:blip r:embed="rId3">
              <a:alphaModFix amt="20000"/>
            </a:blip>
            <a:srcRect r="38095"/>
            <a:stretch/>
          </p:blipFill>
          <p:spPr>
            <a:xfrm>
              <a:off x="6284237" y="0"/>
              <a:ext cx="5660467" cy="68580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2" name="Google Shape;252;p25"/>
            <p:cNvPicPr preferRelativeResize="0"/>
            <p:nvPr/>
          </p:nvPicPr>
          <p:blipFill rotWithShape="1">
            <a:blip r:embed="rId3">
              <a:alphaModFix amt="20000"/>
            </a:blip>
            <a:srcRect r="95435"/>
            <a:stretch/>
          </p:blipFill>
          <p:spPr>
            <a:xfrm>
              <a:off x="-356703" y="0"/>
              <a:ext cx="6640942" cy="68580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3" name="Google Shape;253;p25"/>
          <p:cNvSpPr txBox="1">
            <a:spLocks noGrp="1"/>
          </p:cNvSpPr>
          <p:nvPr>
            <p:ph type="ctrTitle"/>
          </p:nvPr>
        </p:nvSpPr>
        <p:spPr>
          <a:xfrm>
            <a:off x="1269466" y="922193"/>
            <a:ext cx="96531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3600" b="1">
                <a:solidFill>
                  <a:srgbClr val="831B3E"/>
                </a:solidFill>
                <a:latin typeface="Arial"/>
                <a:ea typeface="Arial"/>
                <a:cs typeface="Arial"/>
                <a:sym typeface="Arial"/>
              </a:rPr>
              <a:t>3PL Warehousing (outside FBA)</a:t>
            </a:r>
            <a:endParaRPr sz="3600" b="1">
              <a:solidFill>
                <a:srgbClr val="831B3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700">
                <a:solidFill>
                  <a:srgbClr val="831B3E"/>
                </a:solidFill>
                <a:latin typeface="Arial"/>
                <a:ea typeface="Arial"/>
                <a:cs typeface="Arial"/>
                <a:sym typeface="Arial"/>
              </a:rPr>
              <a:t>Inventory Storage models</a:t>
            </a:r>
            <a:endParaRPr sz="2700">
              <a:solidFill>
                <a:srgbClr val="831B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25"/>
          <p:cNvSpPr txBox="1">
            <a:spLocks noGrp="1"/>
          </p:cNvSpPr>
          <p:nvPr>
            <p:ph type="subTitle" idx="1"/>
          </p:nvPr>
        </p:nvSpPr>
        <p:spPr>
          <a:xfrm>
            <a:off x="7913914" y="6099874"/>
            <a:ext cx="37545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1800"/>
              <a:buNone/>
            </a:pPr>
            <a:r>
              <a:rPr lang="he-IL" sz="1800" b="1" dirty="0">
                <a:solidFill>
                  <a:srgbClr val="831B3E"/>
                </a:solidFill>
                <a:latin typeface="Arial"/>
                <a:ea typeface="Arial"/>
                <a:cs typeface="Arial"/>
                <a:sym typeface="Arial"/>
              </a:rPr>
              <a:t>עידן כהן| לוגיסטיקה וייצור</a:t>
            </a:r>
          </a:p>
        </p:txBody>
      </p:sp>
      <p:pic>
        <p:nvPicPr>
          <p:cNvPr id="255" name="Google Shape;255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7454" y="6099873"/>
            <a:ext cx="1703010" cy="3021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6" name="Google Shape;256;p25"/>
          <p:cNvCxnSpPr/>
          <p:nvPr/>
        </p:nvCxnSpPr>
        <p:spPr>
          <a:xfrm>
            <a:off x="247296" y="5883962"/>
            <a:ext cx="11697300" cy="0"/>
          </a:xfrm>
          <a:prstGeom prst="straightConnector1">
            <a:avLst/>
          </a:prstGeom>
          <a:noFill/>
          <a:ln w="9525" cap="flat" cmpd="sng">
            <a:solidFill>
              <a:srgbClr val="831B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7" name="Google Shape;257;p25"/>
          <p:cNvCxnSpPr/>
          <p:nvPr/>
        </p:nvCxnSpPr>
        <p:spPr>
          <a:xfrm>
            <a:off x="247296" y="2007701"/>
            <a:ext cx="11697300" cy="0"/>
          </a:xfrm>
          <a:prstGeom prst="straightConnector1">
            <a:avLst/>
          </a:prstGeom>
          <a:noFill/>
          <a:ln w="9525" cap="flat" cmpd="sng">
            <a:solidFill>
              <a:srgbClr val="831B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58" name="Google Shape;258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23075" y="2066050"/>
            <a:ext cx="6763896" cy="38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Google Shape;263;p26"/>
          <p:cNvGrpSpPr/>
          <p:nvPr/>
        </p:nvGrpSpPr>
        <p:grpSpPr>
          <a:xfrm>
            <a:off x="-109407" y="0"/>
            <a:ext cx="12301407" cy="6858001"/>
            <a:chOff x="-356703" y="0"/>
            <a:chExt cx="12301407" cy="6858001"/>
          </a:xfrm>
        </p:grpSpPr>
        <p:pic>
          <p:nvPicPr>
            <p:cNvPr id="264" name="Google Shape;264;p26"/>
            <p:cNvPicPr preferRelativeResize="0"/>
            <p:nvPr/>
          </p:nvPicPr>
          <p:blipFill rotWithShape="1">
            <a:blip r:embed="rId3">
              <a:alphaModFix amt="20000"/>
            </a:blip>
            <a:srcRect r="38095"/>
            <a:stretch/>
          </p:blipFill>
          <p:spPr>
            <a:xfrm>
              <a:off x="6284237" y="0"/>
              <a:ext cx="5660467" cy="68580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5" name="Google Shape;265;p26"/>
            <p:cNvPicPr preferRelativeResize="0"/>
            <p:nvPr/>
          </p:nvPicPr>
          <p:blipFill rotWithShape="1">
            <a:blip r:embed="rId3">
              <a:alphaModFix amt="20000"/>
            </a:blip>
            <a:srcRect r="95435"/>
            <a:stretch/>
          </p:blipFill>
          <p:spPr>
            <a:xfrm>
              <a:off x="-356703" y="0"/>
              <a:ext cx="6640942" cy="68580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6" name="Google Shape;266;p26"/>
          <p:cNvSpPr txBox="1">
            <a:spLocks noGrp="1"/>
          </p:cNvSpPr>
          <p:nvPr>
            <p:ph type="ctrTitle"/>
          </p:nvPr>
        </p:nvSpPr>
        <p:spPr>
          <a:xfrm>
            <a:off x="1269466" y="922193"/>
            <a:ext cx="96531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3600" b="1">
                <a:solidFill>
                  <a:srgbClr val="831B3E"/>
                </a:solidFill>
                <a:latin typeface="Arial"/>
                <a:ea typeface="Arial"/>
                <a:cs typeface="Arial"/>
                <a:sym typeface="Arial"/>
              </a:rPr>
              <a:t>3PL Warehousing (outside FBA)</a:t>
            </a:r>
            <a:endParaRPr sz="3600" b="1">
              <a:solidFill>
                <a:srgbClr val="831B3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700">
                <a:solidFill>
                  <a:srgbClr val="831B3E"/>
                </a:solidFill>
                <a:latin typeface="Arial"/>
                <a:ea typeface="Arial"/>
                <a:cs typeface="Arial"/>
                <a:sym typeface="Arial"/>
              </a:rPr>
              <a:t>When Is this Needed</a:t>
            </a:r>
            <a:endParaRPr sz="2700">
              <a:solidFill>
                <a:srgbClr val="831B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26"/>
          <p:cNvSpPr txBox="1">
            <a:spLocks noGrp="1"/>
          </p:cNvSpPr>
          <p:nvPr>
            <p:ph type="subTitle" idx="1"/>
          </p:nvPr>
        </p:nvSpPr>
        <p:spPr>
          <a:xfrm>
            <a:off x="7913914" y="6099874"/>
            <a:ext cx="37545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1800"/>
              <a:buNone/>
            </a:pPr>
            <a:r>
              <a:rPr lang="he-IL" sz="1800" b="1" dirty="0">
                <a:solidFill>
                  <a:srgbClr val="831B3E"/>
                </a:solidFill>
                <a:latin typeface="Arial"/>
                <a:ea typeface="Arial"/>
                <a:cs typeface="Arial"/>
                <a:sym typeface="Arial"/>
              </a:rPr>
              <a:t>עידן כהן| לוגיסטיקה וייצור</a:t>
            </a:r>
          </a:p>
        </p:txBody>
      </p:sp>
      <p:pic>
        <p:nvPicPr>
          <p:cNvPr id="268" name="Google Shape;268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7454" y="6099873"/>
            <a:ext cx="1703010" cy="3021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9" name="Google Shape;269;p26"/>
          <p:cNvCxnSpPr/>
          <p:nvPr/>
        </p:nvCxnSpPr>
        <p:spPr>
          <a:xfrm>
            <a:off x="247296" y="5883962"/>
            <a:ext cx="11697300" cy="0"/>
          </a:xfrm>
          <a:prstGeom prst="straightConnector1">
            <a:avLst/>
          </a:prstGeom>
          <a:noFill/>
          <a:ln w="9525" cap="flat" cmpd="sng">
            <a:solidFill>
              <a:srgbClr val="831B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0" name="Google Shape;270;p26"/>
          <p:cNvCxnSpPr/>
          <p:nvPr/>
        </p:nvCxnSpPr>
        <p:spPr>
          <a:xfrm>
            <a:off x="247296" y="2007701"/>
            <a:ext cx="11697300" cy="0"/>
          </a:xfrm>
          <a:prstGeom prst="straightConnector1">
            <a:avLst/>
          </a:prstGeom>
          <a:noFill/>
          <a:ln w="9525" cap="flat" cmpd="sng">
            <a:solidFill>
              <a:srgbClr val="831B3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1" name="Google Shape;271;p26"/>
          <p:cNvSpPr txBox="1"/>
          <p:nvPr/>
        </p:nvSpPr>
        <p:spPr>
          <a:xfrm>
            <a:off x="482450" y="2257275"/>
            <a:ext cx="9313500" cy="25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200"/>
              <a:buChar char="●"/>
            </a:pPr>
            <a:r>
              <a:rPr lang="x-none" sz="2200">
                <a:solidFill>
                  <a:srgbClr val="831B3E"/>
                </a:solidFill>
              </a:rPr>
              <a:t>New Account With Limited inventory storage allowance (1000 units)</a:t>
            </a:r>
            <a:endParaRPr sz="2200">
              <a:solidFill>
                <a:srgbClr val="831B3E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200"/>
              <a:buChar char="●"/>
            </a:pPr>
            <a:r>
              <a:rPr lang="x-none" sz="2200">
                <a:solidFill>
                  <a:srgbClr val="831B3E"/>
                </a:solidFill>
              </a:rPr>
              <a:t>A per Asin unit limitation by amazon (300 per sku)</a:t>
            </a:r>
            <a:endParaRPr sz="2200">
              <a:solidFill>
                <a:srgbClr val="831B3E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200"/>
              <a:buChar char="●"/>
            </a:pPr>
            <a:r>
              <a:rPr lang="x-none" sz="2200">
                <a:solidFill>
                  <a:srgbClr val="831B3E"/>
                </a:solidFill>
              </a:rPr>
              <a:t>Shipping a large quantity from supplier - FCL</a:t>
            </a:r>
            <a:endParaRPr sz="2200">
              <a:solidFill>
                <a:srgbClr val="831B3E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200"/>
              <a:buChar char="●"/>
            </a:pPr>
            <a:r>
              <a:rPr lang="x-none" sz="2200">
                <a:solidFill>
                  <a:srgbClr val="831B3E"/>
                </a:solidFill>
              </a:rPr>
              <a:t>Maintaining inventory for selling on other channels (retail, shopify, walmart)</a:t>
            </a:r>
            <a:endParaRPr sz="2200">
              <a:solidFill>
                <a:srgbClr val="831B3E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200"/>
              <a:buChar char="●"/>
            </a:pPr>
            <a:r>
              <a:rPr lang="x-none" sz="2200">
                <a:solidFill>
                  <a:srgbClr val="831B3E"/>
                </a:solidFill>
              </a:rPr>
              <a:t>Use a 3pl as a Prep-Center for prepping and inspection prior to FBA</a:t>
            </a:r>
            <a:endParaRPr sz="2200">
              <a:solidFill>
                <a:srgbClr val="831B3E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200"/>
              <a:buChar char="●"/>
            </a:pPr>
            <a:r>
              <a:rPr lang="x-none" sz="2200">
                <a:solidFill>
                  <a:srgbClr val="831B3E"/>
                </a:solidFill>
              </a:rPr>
              <a:t>Using a 3PL warehouse for FBM fulfilment</a:t>
            </a:r>
            <a:endParaRPr sz="2200">
              <a:solidFill>
                <a:srgbClr val="831B3E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" name="Google Shape;276;p27"/>
          <p:cNvGrpSpPr/>
          <p:nvPr/>
        </p:nvGrpSpPr>
        <p:grpSpPr>
          <a:xfrm>
            <a:off x="-109407" y="0"/>
            <a:ext cx="12301407" cy="6858001"/>
            <a:chOff x="-356703" y="0"/>
            <a:chExt cx="12301407" cy="6858001"/>
          </a:xfrm>
        </p:grpSpPr>
        <p:pic>
          <p:nvPicPr>
            <p:cNvPr id="277" name="Google Shape;277;p27"/>
            <p:cNvPicPr preferRelativeResize="0"/>
            <p:nvPr/>
          </p:nvPicPr>
          <p:blipFill rotWithShape="1">
            <a:blip r:embed="rId3">
              <a:alphaModFix amt="20000"/>
            </a:blip>
            <a:srcRect r="38095"/>
            <a:stretch/>
          </p:blipFill>
          <p:spPr>
            <a:xfrm>
              <a:off x="6284237" y="0"/>
              <a:ext cx="5660467" cy="68580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8" name="Google Shape;278;p27"/>
            <p:cNvPicPr preferRelativeResize="0"/>
            <p:nvPr/>
          </p:nvPicPr>
          <p:blipFill rotWithShape="1">
            <a:blip r:embed="rId3">
              <a:alphaModFix amt="20000"/>
            </a:blip>
            <a:srcRect r="95435"/>
            <a:stretch/>
          </p:blipFill>
          <p:spPr>
            <a:xfrm>
              <a:off x="-356703" y="0"/>
              <a:ext cx="6640942" cy="68580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9" name="Google Shape;279;p27"/>
          <p:cNvSpPr txBox="1">
            <a:spLocks noGrp="1"/>
          </p:cNvSpPr>
          <p:nvPr>
            <p:ph type="ctrTitle"/>
          </p:nvPr>
        </p:nvSpPr>
        <p:spPr>
          <a:xfrm>
            <a:off x="1269466" y="922193"/>
            <a:ext cx="96531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3600" b="1">
                <a:solidFill>
                  <a:srgbClr val="831B3E"/>
                </a:solidFill>
                <a:latin typeface="Arial"/>
                <a:ea typeface="Arial"/>
                <a:cs typeface="Arial"/>
                <a:sym typeface="Arial"/>
              </a:rPr>
              <a:t>3PL Warehousing (outside FBA)</a:t>
            </a:r>
            <a:endParaRPr sz="3600" b="1">
              <a:solidFill>
                <a:srgbClr val="831B3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700">
                <a:solidFill>
                  <a:srgbClr val="831B3E"/>
                </a:solidFill>
                <a:latin typeface="Arial"/>
                <a:ea typeface="Arial"/>
                <a:cs typeface="Arial"/>
                <a:sym typeface="Arial"/>
              </a:rPr>
              <a:t>Principles &amp; Guidelines</a:t>
            </a:r>
            <a:endParaRPr sz="2700">
              <a:solidFill>
                <a:srgbClr val="831B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27"/>
          <p:cNvSpPr txBox="1">
            <a:spLocks noGrp="1"/>
          </p:cNvSpPr>
          <p:nvPr>
            <p:ph type="subTitle" idx="1"/>
          </p:nvPr>
        </p:nvSpPr>
        <p:spPr>
          <a:xfrm>
            <a:off x="7913914" y="6099874"/>
            <a:ext cx="37545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1800"/>
              <a:buNone/>
            </a:pPr>
            <a:r>
              <a:rPr lang="he-IL" sz="1800" b="1" dirty="0">
                <a:solidFill>
                  <a:srgbClr val="831B3E"/>
                </a:solidFill>
                <a:latin typeface="Arial"/>
                <a:ea typeface="Arial"/>
                <a:cs typeface="Arial"/>
                <a:sym typeface="Arial"/>
              </a:rPr>
              <a:t>עידן כהן| לוגיסטיקה וייצור</a:t>
            </a:r>
          </a:p>
        </p:txBody>
      </p:sp>
      <p:pic>
        <p:nvPicPr>
          <p:cNvPr id="281" name="Google Shape;281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7454" y="6099873"/>
            <a:ext cx="1703010" cy="3021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2" name="Google Shape;282;p27"/>
          <p:cNvCxnSpPr/>
          <p:nvPr/>
        </p:nvCxnSpPr>
        <p:spPr>
          <a:xfrm>
            <a:off x="247296" y="5883962"/>
            <a:ext cx="11697300" cy="0"/>
          </a:xfrm>
          <a:prstGeom prst="straightConnector1">
            <a:avLst/>
          </a:prstGeom>
          <a:noFill/>
          <a:ln w="9525" cap="flat" cmpd="sng">
            <a:solidFill>
              <a:srgbClr val="831B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3" name="Google Shape;283;p27"/>
          <p:cNvCxnSpPr/>
          <p:nvPr/>
        </p:nvCxnSpPr>
        <p:spPr>
          <a:xfrm>
            <a:off x="247296" y="2007701"/>
            <a:ext cx="11697300" cy="0"/>
          </a:xfrm>
          <a:prstGeom prst="straightConnector1">
            <a:avLst/>
          </a:prstGeom>
          <a:noFill/>
          <a:ln w="9525" cap="flat" cmpd="sng">
            <a:solidFill>
              <a:srgbClr val="831B3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4" name="Google Shape;284;p27"/>
          <p:cNvSpPr txBox="1"/>
          <p:nvPr/>
        </p:nvSpPr>
        <p:spPr>
          <a:xfrm>
            <a:off x="482450" y="2257275"/>
            <a:ext cx="7960800" cy="32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200"/>
              <a:buChar char="●"/>
            </a:pPr>
            <a:r>
              <a:rPr lang="x-none" sz="2200">
                <a:solidFill>
                  <a:srgbClr val="831B3E"/>
                </a:solidFill>
              </a:rPr>
              <a:t>You want to know this option and be able to set it up quickly, or have it ready for when you need it urgently.</a:t>
            </a:r>
            <a:endParaRPr sz="2200">
              <a:solidFill>
                <a:srgbClr val="831B3E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200"/>
              <a:buChar char="●"/>
            </a:pPr>
            <a:r>
              <a:rPr lang="x-none" sz="2200">
                <a:solidFill>
                  <a:srgbClr val="831B3E"/>
                </a:solidFill>
              </a:rPr>
              <a:t>When you grow - you will have a 3pl warehouse eventually</a:t>
            </a:r>
            <a:endParaRPr sz="2200">
              <a:solidFill>
                <a:srgbClr val="831B3E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200"/>
              <a:buChar char="●"/>
            </a:pPr>
            <a:r>
              <a:rPr lang="x-none" sz="2200">
                <a:solidFill>
                  <a:srgbClr val="831B3E"/>
                </a:solidFill>
              </a:rPr>
              <a:t>Try to ship MOST of the selling inventory directly into FBA - it is cheaper and faster</a:t>
            </a:r>
            <a:endParaRPr sz="2200">
              <a:solidFill>
                <a:srgbClr val="831B3E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200"/>
              <a:buChar char="●"/>
            </a:pPr>
            <a:r>
              <a:rPr lang="x-none" sz="2200">
                <a:solidFill>
                  <a:srgbClr val="831B3E"/>
                </a:solidFill>
              </a:rPr>
              <a:t>Try to keep a 3PL on a low volume but with all the capabilities already available, integrated and tested in advance.</a:t>
            </a:r>
            <a:endParaRPr sz="2200">
              <a:solidFill>
                <a:srgbClr val="831B3E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200"/>
              <a:buChar char="●"/>
            </a:pPr>
            <a:r>
              <a:rPr lang="x-none" sz="2200">
                <a:solidFill>
                  <a:srgbClr val="831B3E"/>
                </a:solidFill>
              </a:rPr>
              <a:t>Use 3PL for safety buffer inventory and FBM</a:t>
            </a:r>
            <a:endParaRPr sz="2200">
              <a:solidFill>
                <a:srgbClr val="831B3E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28"/>
          <p:cNvGrpSpPr/>
          <p:nvPr/>
        </p:nvGrpSpPr>
        <p:grpSpPr>
          <a:xfrm>
            <a:off x="-109407" y="0"/>
            <a:ext cx="12301407" cy="6858001"/>
            <a:chOff x="-356703" y="0"/>
            <a:chExt cx="12301407" cy="6858001"/>
          </a:xfrm>
        </p:grpSpPr>
        <p:pic>
          <p:nvPicPr>
            <p:cNvPr id="290" name="Google Shape;290;p28"/>
            <p:cNvPicPr preferRelativeResize="0"/>
            <p:nvPr/>
          </p:nvPicPr>
          <p:blipFill rotWithShape="1">
            <a:blip r:embed="rId3">
              <a:alphaModFix amt="20000"/>
            </a:blip>
            <a:srcRect r="38095"/>
            <a:stretch/>
          </p:blipFill>
          <p:spPr>
            <a:xfrm>
              <a:off x="6284237" y="0"/>
              <a:ext cx="5660467" cy="68580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1" name="Google Shape;291;p28"/>
            <p:cNvPicPr preferRelativeResize="0"/>
            <p:nvPr/>
          </p:nvPicPr>
          <p:blipFill rotWithShape="1">
            <a:blip r:embed="rId3">
              <a:alphaModFix amt="20000"/>
            </a:blip>
            <a:srcRect r="95435"/>
            <a:stretch/>
          </p:blipFill>
          <p:spPr>
            <a:xfrm>
              <a:off x="-356703" y="0"/>
              <a:ext cx="6640942" cy="68580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2" name="Google Shape;292;p28"/>
          <p:cNvSpPr txBox="1">
            <a:spLocks noGrp="1"/>
          </p:cNvSpPr>
          <p:nvPr>
            <p:ph type="ctrTitle"/>
          </p:nvPr>
        </p:nvSpPr>
        <p:spPr>
          <a:xfrm>
            <a:off x="1076749" y="600050"/>
            <a:ext cx="94422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4000"/>
              <a:buFont typeface="Arial"/>
              <a:buNone/>
            </a:pPr>
            <a:r>
              <a:rPr lang="x-none" sz="4000" b="1">
                <a:solidFill>
                  <a:srgbClr val="831B3E"/>
                </a:solidFill>
                <a:latin typeface="Arial"/>
                <a:ea typeface="Arial"/>
                <a:cs typeface="Arial"/>
                <a:sym typeface="Arial"/>
              </a:rPr>
              <a:t>Maintaining KPI's</a:t>
            </a:r>
            <a:br>
              <a:rPr lang="x-none" sz="4000" b="1">
                <a:solidFill>
                  <a:srgbClr val="831B3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x-none" sz="3000">
                <a:solidFill>
                  <a:srgbClr val="831B3E"/>
                </a:solidFill>
                <a:latin typeface="Arial"/>
                <a:ea typeface="Arial"/>
                <a:cs typeface="Arial"/>
                <a:sym typeface="Arial"/>
              </a:rPr>
              <a:t>IPI Score</a:t>
            </a:r>
            <a:endParaRPr sz="1600">
              <a:solidFill>
                <a:srgbClr val="831B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28"/>
          <p:cNvSpPr txBox="1">
            <a:spLocks noGrp="1"/>
          </p:cNvSpPr>
          <p:nvPr>
            <p:ph type="subTitle" idx="1"/>
          </p:nvPr>
        </p:nvSpPr>
        <p:spPr>
          <a:xfrm>
            <a:off x="7913914" y="6099874"/>
            <a:ext cx="37545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1800"/>
              <a:buNone/>
            </a:pPr>
            <a:r>
              <a:rPr lang="he-IL" sz="1800" b="1" dirty="0">
                <a:solidFill>
                  <a:srgbClr val="831B3E"/>
                </a:solidFill>
                <a:latin typeface="Arial"/>
                <a:ea typeface="Arial"/>
                <a:cs typeface="Arial"/>
                <a:sym typeface="Arial"/>
              </a:rPr>
              <a:t>עידן כהן| לוגיסטיקה וייצור</a:t>
            </a:r>
          </a:p>
        </p:txBody>
      </p:sp>
      <p:pic>
        <p:nvPicPr>
          <p:cNvPr id="294" name="Google Shape;294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7454" y="6099873"/>
            <a:ext cx="1703010" cy="3021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5" name="Google Shape;295;p28"/>
          <p:cNvCxnSpPr/>
          <p:nvPr/>
        </p:nvCxnSpPr>
        <p:spPr>
          <a:xfrm>
            <a:off x="247296" y="5883962"/>
            <a:ext cx="11697300" cy="0"/>
          </a:xfrm>
          <a:prstGeom prst="straightConnector1">
            <a:avLst/>
          </a:prstGeom>
          <a:noFill/>
          <a:ln w="9525" cap="flat" cmpd="sng">
            <a:solidFill>
              <a:srgbClr val="831B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6" name="Google Shape;296;p28"/>
          <p:cNvCxnSpPr/>
          <p:nvPr/>
        </p:nvCxnSpPr>
        <p:spPr>
          <a:xfrm>
            <a:off x="247296" y="2007701"/>
            <a:ext cx="11697300" cy="0"/>
          </a:xfrm>
          <a:prstGeom prst="straightConnector1">
            <a:avLst/>
          </a:prstGeom>
          <a:noFill/>
          <a:ln w="9525" cap="flat" cmpd="sng">
            <a:solidFill>
              <a:srgbClr val="831B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97" name="Google Shape;297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8850" y="2258200"/>
            <a:ext cx="11792625" cy="315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2" name="Google Shape;302;p29"/>
          <p:cNvGrpSpPr/>
          <p:nvPr/>
        </p:nvGrpSpPr>
        <p:grpSpPr>
          <a:xfrm>
            <a:off x="-109407" y="0"/>
            <a:ext cx="12301407" cy="6858001"/>
            <a:chOff x="-356703" y="0"/>
            <a:chExt cx="12301407" cy="6858001"/>
          </a:xfrm>
        </p:grpSpPr>
        <p:pic>
          <p:nvPicPr>
            <p:cNvPr id="303" name="Google Shape;303;p29"/>
            <p:cNvPicPr preferRelativeResize="0"/>
            <p:nvPr/>
          </p:nvPicPr>
          <p:blipFill rotWithShape="1">
            <a:blip r:embed="rId3">
              <a:alphaModFix amt="20000"/>
            </a:blip>
            <a:srcRect r="38095"/>
            <a:stretch/>
          </p:blipFill>
          <p:spPr>
            <a:xfrm>
              <a:off x="6284237" y="0"/>
              <a:ext cx="5660467" cy="68580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4" name="Google Shape;304;p29"/>
            <p:cNvPicPr preferRelativeResize="0"/>
            <p:nvPr/>
          </p:nvPicPr>
          <p:blipFill rotWithShape="1">
            <a:blip r:embed="rId3">
              <a:alphaModFix amt="20000"/>
            </a:blip>
            <a:srcRect r="95435"/>
            <a:stretch/>
          </p:blipFill>
          <p:spPr>
            <a:xfrm>
              <a:off x="-356703" y="0"/>
              <a:ext cx="6640942" cy="68580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5" name="Google Shape;305;p29"/>
          <p:cNvSpPr txBox="1">
            <a:spLocks noGrp="1"/>
          </p:cNvSpPr>
          <p:nvPr>
            <p:ph type="ctrTitle"/>
          </p:nvPr>
        </p:nvSpPr>
        <p:spPr>
          <a:xfrm>
            <a:off x="1076749" y="600050"/>
            <a:ext cx="94422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4000"/>
              <a:buFont typeface="Arial"/>
              <a:buNone/>
            </a:pPr>
            <a:r>
              <a:rPr lang="x-none" sz="4000" b="1">
                <a:solidFill>
                  <a:srgbClr val="831B3E"/>
                </a:solidFill>
                <a:latin typeface="Arial"/>
                <a:ea typeface="Arial"/>
                <a:cs typeface="Arial"/>
                <a:sym typeface="Arial"/>
              </a:rPr>
              <a:t>Maintaining KPI's</a:t>
            </a:r>
            <a:br>
              <a:rPr lang="x-none" sz="4000" b="1">
                <a:solidFill>
                  <a:srgbClr val="831B3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x-none" sz="3000">
                <a:solidFill>
                  <a:srgbClr val="831B3E"/>
                </a:solidFill>
                <a:latin typeface="Arial"/>
                <a:ea typeface="Arial"/>
                <a:cs typeface="Arial"/>
                <a:sym typeface="Arial"/>
              </a:rPr>
              <a:t>Inventory Dashboard</a:t>
            </a:r>
            <a:endParaRPr sz="1600">
              <a:solidFill>
                <a:srgbClr val="831B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29"/>
          <p:cNvSpPr txBox="1">
            <a:spLocks noGrp="1"/>
          </p:cNvSpPr>
          <p:nvPr>
            <p:ph type="subTitle" idx="1"/>
          </p:nvPr>
        </p:nvSpPr>
        <p:spPr>
          <a:xfrm>
            <a:off x="7913914" y="6099874"/>
            <a:ext cx="37545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1800"/>
              <a:buNone/>
            </a:pPr>
            <a:r>
              <a:rPr lang="he-IL" sz="1800" b="1" dirty="0">
                <a:solidFill>
                  <a:srgbClr val="831B3E"/>
                </a:solidFill>
                <a:latin typeface="Arial"/>
                <a:ea typeface="Arial"/>
                <a:cs typeface="Arial"/>
                <a:sym typeface="Arial"/>
              </a:rPr>
              <a:t>עידן כהן| לוגיסטיקה וייצור</a:t>
            </a:r>
          </a:p>
        </p:txBody>
      </p:sp>
      <p:pic>
        <p:nvPicPr>
          <p:cNvPr id="307" name="Google Shape;307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7454" y="6099873"/>
            <a:ext cx="1703010" cy="3021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8" name="Google Shape;308;p29"/>
          <p:cNvCxnSpPr/>
          <p:nvPr/>
        </p:nvCxnSpPr>
        <p:spPr>
          <a:xfrm>
            <a:off x="247296" y="5883962"/>
            <a:ext cx="11697300" cy="0"/>
          </a:xfrm>
          <a:prstGeom prst="straightConnector1">
            <a:avLst/>
          </a:prstGeom>
          <a:noFill/>
          <a:ln w="9525" cap="flat" cmpd="sng">
            <a:solidFill>
              <a:srgbClr val="831B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9" name="Google Shape;309;p29"/>
          <p:cNvCxnSpPr/>
          <p:nvPr/>
        </p:nvCxnSpPr>
        <p:spPr>
          <a:xfrm>
            <a:off x="247296" y="2007701"/>
            <a:ext cx="11697300" cy="0"/>
          </a:xfrm>
          <a:prstGeom prst="straightConnector1">
            <a:avLst/>
          </a:prstGeom>
          <a:noFill/>
          <a:ln w="9525" cap="flat" cmpd="sng">
            <a:solidFill>
              <a:srgbClr val="831B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10" name="Google Shape;310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41700" y="2072037"/>
            <a:ext cx="7832049" cy="374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" name="Google Shape;315;p30"/>
          <p:cNvGrpSpPr/>
          <p:nvPr/>
        </p:nvGrpSpPr>
        <p:grpSpPr>
          <a:xfrm>
            <a:off x="-109407" y="0"/>
            <a:ext cx="12301407" cy="6858001"/>
            <a:chOff x="-356703" y="0"/>
            <a:chExt cx="12301407" cy="6858001"/>
          </a:xfrm>
        </p:grpSpPr>
        <p:pic>
          <p:nvPicPr>
            <p:cNvPr id="316" name="Google Shape;316;p30"/>
            <p:cNvPicPr preferRelativeResize="0"/>
            <p:nvPr/>
          </p:nvPicPr>
          <p:blipFill rotWithShape="1">
            <a:blip r:embed="rId3">
              <a:alphaModFix amt="20000"/>
            </a:blip>
            <a:srcRect r="38095"/>
            <a:stretch/>
          </p:blipFill>
          <p:spPr>
            <a:xfrm>
              <a:off x="6284237" y="0"/>
              <a:ext cx="5660467" cy="68580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7" name="Google Shape;317;p30"/>
            <p:cNvPicPr preferRelativeResize="0"/>
            <p:nvPr/>
          </p:nvPicPr>
          <p:blipFill rotWithShape="1">
            <a:blip r:embed="rId3">
              <a:alphaModFix amt="20000"/>
            </a:blip>
            <a:srcRect r="95435"/>
            <a:stretch/>
          </p:blipFill>
          <p:spPr>
            <a:xfrm>
              <a:off x="-356703" y="0"/>
              <a:ext cx="6640942" cy="68580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8" name="Google Shape;318;p30"/>
          <p:cNvSpPr txBox="1">
            <a:spLocks noGrp="1"/>
          </p:cNvSpPr>
          <p:nvPr>
            <p:ph type="ctrTitle"/>
          </p:nvPr>
        </p:nvSpPr>
        <p:spPr>
          <a:xfrm>
            <a:off x="1269466" y="922193"/>
            <a:ext cx="9653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3600" b="1">
                <a:solidFill>
                  <a:srgbClr val="831B3E"/>
                </a:solidFill>
                <a:latin typeface="Arial"/>
                <a:ea typeface="Arial"/>
                <a:cs typeface="Arial"/>
                <a:sym typeface="Arial"/>
              </a:rPr>
              <a:t>Supply Chain Tools &amp; Resources</a:t>
            </a:r>
            <a:endParaRPr sz="6800" b="1"/>
          </a:p>
        </p:txBody>
      </p:sp>
      <p:sp>
        <p:nvSpPr>
          <p:cNvPr id="319" name="Google Shape;319;p30"/>
          <p:cNvSpPr txBox="1">
            <a:spLocks noGrp="1"/>
          </p:cNvSpPr>
          <p:nvPr>
            <p:ph type="subTitle" idx="1"/>
          </p:nvPr>
        </p:nvSpPr>
        <p:spPr>
          <a:xfrm>
            <a:off x="7913914" y="6099874"/>
            <a:ext cx="37545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1800"/>
              <a:buNone/>
            </a:pPr>
            <a:r>
              <a:rPr lang="he-IL" sz="1800" b="1" dirty="0">
                <a:solidFill>
                  <a:srgbClr val="831B3E"/>
                </a:solidFill>
                <a:latin typeface="Arial"/>
                <a:ea typeface="Arial"/>
                <a:cs typeface="Arial"/>
                <a:sym typeface="Arial"/>
              </a:rPr>
              <a:t>עידן כהן| לוגיסטיקה וייצור</a:t>
            </a:r>
          </a:p>
        </p:txBody>
      </p:sp>
      <p:pic>
        <p:nvPicPr>
          <p:cNvPr id="320" name="Google Shape;320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7454" y="6099873"/>
            <a:ext cx="1703010" cy="3021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1" name="Google Shape;321;p30"/>
          <p:cNvCxnSpPr/>
          <p:nvPr/>
        </p:nvCxnSpPr>
        <p:spPr>
          <a:xfrm>
            <a:off x="247296" y="5883962"/>
            <a:ext cx="11697300" cy="0"/>
          </a:xfrm>
          <a:prstGeom prst="straightConnector1">
            <a:avLst/>
          </a:prstGeom>
          <a:noFill/>
          <a:ln w="9525" cap="flat" cmpd="sng">
            <a:solidFill>
              <a:srgbClr val="831B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2" name="Google Shape;322;p30"/>
          <p:cNvCxnSpPr/>
          <p:nvPr/>
        </p:nvCxnSpPr>
        <p:spPr>
          <a:xfrm>
            <a:off x="247296" y="2007701"/>
            <a:ext cx="11697300" cy="0"/>
          </a:xfrm>
          <a:prstGeom prst="straightConnector1">
            <a:avLst/>
          </a:prstGeom>
          <a:noFill/>
          <a:ln w="9525" cap="flat" cmpd="sng">
            <a:solidFill>
              <a:srgbClr val="831B3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3" name="Google Shape;323;p30"/>
          <p:cNvSpPr txBox="1"/>
          <p:nvPr/>
        </p:nvSpPr>
        <p:spPr>
          <a:xfrm>
            <a:off x="1269475" y="2274525"/>
            <a:ext cx="4040700" cy="24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>
                <a:solidFill>
                  <a:srgbClr val="831B3E"/>
                </a:solidFill>
              </a:rPr>
              <a:t>TOOLS</a:t>
            </a:r>
            <a:endParaRPr sz="1800">
              <a:solidFill>
                <a:srgbClr val="831B3E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1800"/>
              <a:buChar char="●"/>
            </a:pPr>
            <a:r>
              <a:rPr lang="x-none" sz="1800">
                <a:solidFill>
                  <a:srgbClr val="831B3E"/>
                </a:solidFill>
              </a:rPr>
              <a:t>So Stocked (tool+content)</a:t>
            </a:r>
            <a:endParaRPr sz="1800">
              <a:solidFill>
                <a:srgbClr val="831B3E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1800"/>
              <a:buChar char="●"/>
            </a:pPr>
            <a:r>
              <a:rPr lang="x-none" sz="1800">
                <a:solidFill>
                  <a:srgbClr val="831B3E"/>
                </a:solidFill>
              </a:rPr>
              <a:t>Helium10 Inventory Manager</a:t>
            </a:r>
            <a:endParaRPr sz="1800">
              <a:solidFill>
                <a:srgbClr val="831B3E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1800"/>
              <a:buChar char="●"/>
            </a:pPr>
            <a:r>
              <a:rPr lang="x-none" sz="1800">
                <a:solidFill>
                  <a:srgbClr val="831B3E"/>
                </a:solidFill>
              </a:rPr>
              <a:t>Many other</a:t>
            </a:r>
            <a:endParaRPr sz="1800">
              <a:solidFill>
                <a:srgbClr val="831B3E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1800"/>
              <a:buChar char="●"/>
            </a:pPr>
            <a:r>
              <a:rPr lang="x-none" sz="1800">
                <a:solidFill>
                  <a:srgbClr val="831B3E"/>
                </a:solidFill>
              </a:rPr>
              <a:t>Online Education</a:t>
            </a:r>
            <a:endParaRPr sz="1800">
              <a:solidFill>
                <a:srgbClr val="831B3E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1800"/>
              <a:buChar char="●"/>
            </a:pPr>
            <a:r>
              <a:rPr lang="x-none" sz="1800">
                <a:solidFill>
                  <a:srgbClr val="831B3E"/>
                </a:solidFill>
              </a:rPr>
              <a:t>Inventory Dashboard (SC)</a:t>
            </a:r>
            <a:endParaRPr sz="1800">
              <a:solidFill>
                <a:srgbClr val="831B3E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1800"/>
              <a:buChar char="●"/>
            </a:pPr>
            <a:r>
              <a:rPr lang="x-none" sz="1800">
                <a:solidFill>
                  <a:srgbClr val="831B3E"/>
                </a:solidFill>
              </a:rPr>
              <a:t>Restock Inventory (SC)</a:t>
            </a:r>
            <a:endParaRPr sz="1800">
              <a:solidFill>
                <a:srgbClr val="831B3E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831B3E"/>
              </a:solidFill>
            </a:endParaRPr>
          </a:p>
        </p:txBody>
      </p:sp>
      <p:sp>
        <p:nvSpPr>
          <p:cNvPr id="324" name="Google Shape;324;p30"/>
          <p:cNvSpPr txBox="1"/>
          <p:nvPr/>
        </p:nvSpPr>
        <p:spPr>
          <a:xfrm>
            <a:off x="6493475" y="2222825"/>
            <a:ext cx="4465500" cy="20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>
                <a:solidFill>
                  <a:srgbClr val="831B3E"/>
                </a:solidFill>
              </a:rPr>
              <a:t>SERVICES</a:t>
            </a:r>
            <a:endParaRPr sz="1800">
              <a:solidFill>
                <a:srgbClr val="831B3E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1800"/>
              <a:buChar char="●"/>
            </a:pPr>
            <a:r>
              <a:rPr lang="x-none" sz="1800">
                <a:solidFill>
                  <a:srgbClr val="831B3E"/>
                </a:solidFill>
              </a:rPr>
              <a:t>Local Freight Forwarders (He)</a:t>
            </a:r>
            <a:br>
              <a:rPr lang="x-none" sz="1800">
                <a:solidFill>
                  <a:srgbClr val="831B3E"/>
                </a:solidFill>
              </a:rPr>
            </a:br>
            <a:r>
              <a:rPr lang="x-none" sz="1800">
                <a:solidFill>
                  <a:srgbClr val="831B3E"/>
                </a:solidFill>
              </a:rPr>
              <a:t>Rosenthal Logistics</a:t>
            </a:r>
            <a:br>
              <a:rPr lang="x-none" sz="1800">
                <a:solidFill>
                  <a:srgbClr val="831B3E"/>
                </a:solidFill>
              </a:rPr>
            </a:br>
            <a:r>
              <a:rPr lang="x-none" sz="1800">
                <a:solidFill>
                  <a:srgbClr val="831B3E"/>
                </a:solidFill>
              </a:rPr>
              <a:t>Unicargo</a:t>
            </a:r>
            <a:endParaRPr sz="1800">
              <a:solidFill>
                <a:srgbClr val="831B3E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1800"/>
              <a:buChar char="●"/>
            </a:pPr>
            <a:r>
              <a:rPr lang="x-none" sz="1800">
                <a:solidFill>
                  <a:srgbClr val="831B3E"/>
                </a:solidFill>
              </a:rPr>
              <a:t>Inspection Services (China)</a:t>
            </a:r>
            <a:endParaRPr sz="1800">
              <a:solidFill>
                <a:srgbClr val="831B3E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1800"/>
              <a:buChar char="●"/>
            </a:pPr>
            <a:r>
              <a:rPr lang="x-none" sz="1800">
                <a:solidFill>
                  <a:srgbClr val="831B3E"/>
                </a:solidFill>
              </a:rPr>
              <a:t>Supply Chain Manager VA’s</a:t>
            </a:r>
            <a:endParaRPr sz="1800">
              <a:solidFill>
                <a:srgbClr val="831B3E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" name="Google Shape;329;p31"/>
          <p:cNvGrpSpPr/>
          <p:nvPr/>
        </p:nvGrpSpPr>
        <p:grpSpPr>
          <a:xfrm>
            <a:off x="-109407" y="0"/>
            <a:ext cx="12301407" cy="6858001"/>
            <a:chOff x="-356703" y="0"/>
            <a:chExt cx="12301407" cy="6858001"/>
          </a:xfrm>
        </p:grpSpPr>
        <p:pic>
          <p:nvPicPr>
            <p:cNvPr id="330" name="Google Shape;330;p31"/>
            <p:cNvPicPr preferRelativeResize="0"/>
            <p:nvPr/>
          </p:nvPicPr>
          <p:blipFill rotWithShape="1">
            <a:blip r:embed="rId3">
              <a:alphaModFix amt="20000"/>
            </a:blip>
            <a:srcRect r="38095"/>
            <a:stretch/>
          </p:blipFill>
          <p:spPr>
            <a:xfrm>
              <a:off x="6284237" y="0"/>
              <a:ext cx="5660467" cy="68580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1" name="Google Shape;331;p31"/>
            <p:cNvPicPr preferRelativeResize="0"/>
            <p:nvPr/>
          </p:nvPicPr>
          <p:blipFill rotWithShape="1">
            <a:blip r:embed="rId3">
              <a:alphaModFix amt="20000"/>
            </a:blip>
            <a:srcRect r="95435"/>
            <a:stretch/>
          </p:blipFill>
          <p:spPr>
            <a:xfrm>
              <a:off x="-356703" y="0"/>
              <a:ext cx="6640942" cy="68580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2" name="Google Shape;332;p31"/>
          <p:cNvSpPr txBox="1">
            <a:spLocks noGrp="1"/>
          </p:cNvSpPr>
          <p:nvPr>
            <p:ph type="ctrTitle"/>
          </p:nvPr>
        </p:nvSpPr>
        <p:spPr>
          <a:xfrm>
            <a:off x="1269466" y="922193"/>
            <a:ext cx="9653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3400" b="1">
                <a:solidFill>
                  <a:srgbClr val="831B3E"/>
                </a:solidFill>
                <a:latin typeface="Arial"/>
                <a:ea typeface="Arial"/>
                <a:cs typeface="Arial"/>
                <a:sym typeface="Arial"/>
              </a:rPr>
              <a:t>Keep Updated - Be Flexible</a:t>
            </a:r>
            <a:endParaRPr sz="7400" b="1"/>
          </a:p>
        </p:txBody>
      </p:sp>
      <p:sp>
        <p:nvSpPr>
          <p:cNvPr id="333" name="Google Shape;333;p31"/>
          <p:cNvSpPr txBox="1">
            <a:spLocks noGrp="1"/>
          </p:cNvSpPr>
          <p:nvPr>
            <p:ph type="subTitle" idx="1"/>
          </p:nvPr>
        </p:nvSpPr>
        <p:spPr>
          <a:xfrm>
            <a:off x="7913914" y="6099874"/>
            <a:ext cx="37545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1800"/>
              <a:buNone/>
            </a:pPr>
            <a:r>
              <a:rPr lang="he-IL" sz="1800" b="1" dirty="0">
                <a:solidFill>
                  <a:srgbClr val="831B3E"/>
                </a:solidFill>
                <a:latin typeface="Arial"/>
                <a:ea typeface="Arial"/>
                <a:cs typeface="Arial"/>
                <a:sym typeface="Arial"/>
              </a:rPr>
              <a:t>עידן כהן| לוגיסטיקה וייצור</a:t>
            </a:r>
          </a:p>
        </p:txBody>
      </p:sp>
      <p:pic>
        <p:nvPicPr>
          <p:cNvPr id="334" name="Google Shape;334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7454" y="6099873"/>
            <a:ext cx="1703010" cy="3021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5" name="Google Shape;335;p31"/>
          <p:cNvCxnSpPr/>
          <p:nvPr/>
        </p:nvCxnSpPr>
        <p:spPr>
          <a:xfrm>
            <a:off x="247296" y="5883962"/>
            <a:ext cx="11697300" cy="0"/>
          </a:xfrm>
          <a:prstGeom prst="straightConnector1">
            <a:avLst/>
          </a:prstGeom>
          <a:noFill/>
          <a:ln w="9525" cap="flat" cmpd="sng">
            <a:solidFill>
              <a:srgbClr val="831B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6" name="Google Shape;336;p31"/>
          <p:cNvCxnSpPr/>
          <p:nvPr/>
        </p:nvCxnSpPr>
        <p:spPr>
          <a:xfrm>
            <a:off x="247296" y="2007701"/>
            <a:ext cx="11697300" cy="0"/>
          </a:xfrm>
          <a:prstGeom prst="straightConnector1">
            <a:avLst/>
          </a:prstGeom>
          <a:noFill/>
          <a:ln w="9525" cap="flat" cmpd="sng">
            <a:solidFill>
              <a:srgbClr val="831B3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7" name="Google Shape;337;p31"/>
          <p:cNvSpPr txBox="1"/>
          <p:nvPr/>
        </p:nvSpPr>
        <p:spPr>
          <a:xfrm>
            <a:off x="388850" y="1924425"/>
            <a:ext cx="11409300" cy="4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800"/>
              <a:buFont typeface="Calibri"/>
              <a:buChar char="●"/>
            </a:pPr>
            <a:r>
              <a:rPr lang="x-none" sz="2800">
                <a:solidFill>
                  <a:srgbClr val="831B3E"/>
                </a:solidFill>
                <a:latin typeface="Calibri"/>
                <a:ea typeface="Calibri"/>
                <a:cs typeface="Calibri"/>
                <a:sym typeface="Calibri"/>
              </a:rPr>
              <a:t>During Covid-19 Amazon experienced a booming demand.</a:t>
            </a:r>
            <a:endParaRPr sz="2800">
              <a:solidFill>
                <a:srgbClr val="831B3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800"/>
              <a:buFont typeface="Calibri"/>
              <a:buChar char="●"/>
            </a:pPr>
            <a:r>
              <a:rPr lang="x-none" sz="2800">
                <a:solidFill>
                  <a:srgbClr val="831B3E"/>
                </a:solidFill>
                <a:latin typeface="Calibri"/>
                <a:ea typeface="Calibri"/>
                <a:cs typeface="Calibri"/>
                <a:sym typeface="Calibri"/>
              </a:rPr>
              <a:t>FBA Centers Got packed, Global Supply Chain bottlenecks</a:t>
            </a:r>
            <a:endParaRPr sz="2800">
              <a:solidFill>
                <a:srgbClr val="831B3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800"/>
              <a:buFont typeface="Calibri"/>
              <a:buChar char="●"/>
            </a:pPr>
            <a:r>
              <a:rPr lang="x-none" sz="2800">
                <a:solidFill>
                  <a:srgbClr val="831B3E"/>
                </a:solidFill>
                <a:latin typeface="Calibri"/>
                <a:ea typeface="Calibri"/>
                <a:cs typeface="Calibri"/>
                <a:sym typeface="Calibri"/>
              </a:rPr>
              <a:t>Amazon Started applying limitations:</a:t>
            </a:r>
            <a:endParaRPr sz="2800">
              <a:solidFill>
                <a:srgbClr val="831B3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800"/>
              <a:buFont typeface="Calibri"/>
              <a:buChar char="○"/>
            </a:pPr>
            <a:r>
              <a:rPr lang="x-none" sz="2800">
                <a:solidFill>
                  <a:srgbClr val="831B3E"/>
                </a:solidFill>
                <a:latin typeface="Calibri"/>
                <a:ea typeface="Calibri"/>
                <a:cs typeface="Calibri"/>
                <a:sym typeface="Calibri"/>
              </a:rPr>
              <a:t>Prioritising ‘Essential Items’</a:t>
            </a:r>
            <a:endParaRPr sz="2800">
              <a:solidFill>
                <a:srgbClr val="831B3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800"/>
              <a:buFont typeface="Calibri"/>
              <a:buChar char="○"/>
            </a:pPr>
            <a:r>
              <a:rPr lang="x-none" sz="2800">
                <a:solidFill>
                  <a:srgbClr val="831B3E"/>
                </a:solidFill>
                <a:latin typeface="Calibri"/>
                <a:ea typeface="Calibri"/>
                <a:cs typeface="Calibri"/>
                <a:sym typeface="Calibri"/>
              </a:rPr>
              <a:t>A per SKU storage unit limitations</a:t>
            </a:r>
            <a:endParaRPr sz="2800">
              <a:solidFill>
                <a:srgbClr val="831B3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800"/>
              <a:buFont typeface="Calibri"/>
              <a:buChar char="○"/>
            </a:pPr>
            <a:r>
              <a:rPr lang="x-none" sz="2800">
                <a:solidFill>
                  <a:srgbClr val="831B3E"/>
                </a:solidFill>
                <a:latin typeface="Calibri"/>
                <a:ea typeface="Calibri"/>
                <a:cs typeface="Calibri"/>
                <a:sym typeface="Calibri"/>
              </a:rPr>
              <a:t>Account levels storage limits</a:t>
            </a:r>
            <a:endParaRPr sz="2800">
              <a:solidFill>
                <a:srgbClr val="831B3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800"/>
              <a:buFont typeface="Calibri"/>
              <a:buChar char="○"/>
            </a:pPr>
            <a:r>
              <a:rPr lang="x-none" sz="2800">
                <a:solidFill>
                  <a:srgbClr val="831B3E"/>
                </a:solidFill>
                <a:latin typeface="Calibri"/>
                <a:ea typeface="Calibri"/>
                <a:cs typeface="Calibri"/>
                <a:sym typeface="Calibri"/>
              </a:rPr>
              <a:t>Prioritising and delaying items on receiving</a:t>
            </a:r>
            <a:endParaRPr sz="2800">
              <a:solidFill>
                <a:srgbClr val="831B3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800"/>
              <a:buFont typeface="Calibri"/>
              <a:buChar char="○"/>
            </a:pPr>
            <a:r>
              <a:rPr lang="x-none" sz="2800">
                <a:solidFill>
                  <a:srgbClr val="831B3E"/>
                </a:solidFill>
                <a:latin typeface="Calibri"/>
                <a:ea typeface="Calibri"/>
                <a:cs typeface="Calibri"/>
                <a:sym typeface="Calibri"/>
              </a:rPr>
              <a:t>Refusing new shipping plan creations</a:t>
            </a:r>
            <a:endParaRPr sz="2800">
              <a:solidFill>
                <a:srgbClr val="831B3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800"/>
              <a:buFont typeface="Calibri"/>
              <a:buChar char="○"/>
            </a:pPr>
            <a:r>
              <a:rPr lang="x-none" sz="2800">
                <a:solidFill>
                  <a:srgbClr val="831B3E"/>
                </a:solidFill>
                <a:latin typeface="Calibri"/>
                <a:ea typeface="Calibri"/>
                <a:cs typeface="Calibri"/>
                <a:sym typeface="Calibri"/>
              </a:rPr>
              <a:t>FBA delivery allocations - different FBA centers / Split destinations</a:t>
            </a:r>
            <a:endParaRPr sz="2800">
              <a:solidFill>
                <a:srgbClr val="831B3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4"/>
          <p:cNvGrpSpPr/>
          <p:nvPr/>
        </p:nvGrpSpPr>
        <p:grpSpPr>
          <a:xfrm>
            <a:off x="-109407" y="0"/>
            <a:ext cx="12301407" cy="6858000"/>
            <a:chOff x="-356703" y="0"/>
            <a:chExt cx="12301407" cy="6858000"/>
          </a:xfrm>
        </p:grpSpPr>
        <p:pic>
          <p:nvPicPr>
            <p:cNvPr id="101" name="Google Shape;101;p14"/>
            <p:cNvPicPr preferRelativeResize="0"/>
            <p:nvPr/>
          </p:nvPicPr>
          <p:blipFill rotWithShape="1">
            <a:blip r:embed="rId3">
              <a:alphaModFix amt="20000"/>
            </a:blip>
            <a:srcRect r="38097"/>
            <a:stretch/>
          </p:blipFill>
          <p:spPr>
            <a:xfrm>
              <a:off x="6284237" y="0"/>
              <a:ext cx="5660467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Google Shape;102;p14"/>
            <p:cNvPicPr preferRelativeResize="0"/>
            <p:nvPr/>
          </p:nvPicPr>
          <p:blipFill rotWithShape="1">
            <a:blip r:embed="rId3">
              <a:alphaModFix amt="20000"/>
            </a:blip>
            <a:srcRect r="95435"/>
            <a:stretch/>
          </p:blipFill>
          <p:spPr>
            <a:xfrm>
              <a:off x="-356703" y="0"/>
              <a:ext cx="6640940" cy="685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3" name="Google Shape;103;p14"/>
          <p:cNvSpPr txBox="1">
            <a:spLocks noGrp="1"/>
          </p:cNvSpPr>
          <p:nvPr>
            <p:ph type="ctrTitle"/>
          </p:nvPr>
        </p:nvSpPr>
        <p:spPr>
          <a:xfrm>
            <a:off x="1076749" y="600050"/>
            <a:ext cx="9442200" cy="10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4000"/>
              <a:buFont typeface="Arial"/>
              <a:buNone/>
            </a:pPr>
            <a:r>
              <a:rPr lang="x-none" sz="4000" b="1" dirty="0">
                <a:solidFill>
                  <a:srgbClr val="831B3E"/>
                </a:solidFill>
                <a:latin typeface="Arial"/>
                <a:ea typeface="Arial"/>
                <a:cs typeface="Arial"/>
                <a:sym typeface="Arial"/>
              </a:rPr>
              <a:t>Manufacturing and Supply Chain</a:t>
            </a:r>
            <a:br>
              <a:rPr lang="x-none" sz="4000" b="1" dirty="0">
                <a:solidFill>
                  <a:srgbClr val="831B3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x-none" sz="2600" b="1" dirty="0">
                <a:solidFill>
                  <a:srgbClr val="831B3E"/>
                </a:solidFill>
                <a:latin typeface="Arial"/>
                <a:ea typeface="Arial"/>
                <a:cs typeface="Arial"/>
                <a:sym typeface="Arial"/>
              </a:rPr>
              <a:t>Orientation - why is this important</a:t>
            </a:r>
            <a:endParaRPr sz="2600" b="1" dirty="0">
              <a:solidFill>
                <a:srgbClr val="831B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4"/>
          <p:cNvSpPr txBox="1">
            <a:spLocks noGrp="1"/>
          </p:cNvSpPr>
          <p:nvPr>
            <p:ph type="subTitle" idx="1"/>
          </p:nvPr>
        </p:nvSpPr>
        <p:spPr>
          <a:xfrm>
            <a:off x="7913914" y="6099874"/>
            <a:ext cx="37545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1800"/>
              <a:buNone/>
            </a:pPr>
            <a:r>
              <a:rPr lang="he-IL" sz="1800" b="1" dirty="0">
                <a:solidFill>
                  <a:srgbClr val="831B3E"/>
                </a:solidFill>
                <a:latin typeface="Arial"/>
                <a:ea typeface="Arial"/>
                <a:cs typeface="Arial"/>
                <a:sym typeface="Arial"/>
              </a:rPr>
              <a:t>עידן כהן</a:t>
            </a:r>
            <a:r>
              <a:rPr lang="x-none" sz="1800" b="1" dirty="0">
                <a:solidFill>
                  <a:srgbClr val="831B3E"/>
                </a:solidFill>
                <a:latin typeface="Arial"/>
                <a:ea typeface="Arial"/>
                <a:cs typeface="Arial"/>
                <a:sym typeface="Arial"/>
              </a:rPr>
              <a:t>| לוגיסטיקה וייצור</a:t>
            </a:r>
            <a:endParaRPr sz="1800" b="1" dirty="0">
              <a:solidFill>
                <a:srgbClr val="831B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7454" y="6099873"/>
            <a:ext cx="1703012" cy="3021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6" name="Google Shape;106;p14"/>
          <p:cNvCxnSpPr/>
          <p:nvPr/>
        </p:nvCxnSpPr>
        <p:spPr>
          <a:xfrm>
            <a:off x="247296" y="5883962"/>
            <a:ext cx="11697408" cy="0"/>
          </a:xfrm>
          <a:prstGeom prst="straightConnector1">
            <a:avLst/>
          </a:prstGeom>
          <a:noFill/>
          <a:ln w="9525" cap="flat" cmpd="sng">
            <a:solidFill>
              <a:srgbClr val="831B3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7" name="Google Shape;107;p14"/>
          <p:cNvSpPr txBox="1"/>
          <p:nvPr/>
        </p:nvSpPr>
        <p:spPr>
          <a:xfrm>
            <a:off x="933300" y="2056850"/>
            <a:ext cx="10325400" cy="38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800"/>
              <a:buChar char="•"/>
            </a:pPr>
            <a:r>
              <a:rPr lang="x-none" sz="2800" dirty="0">
                <a:solidFill>
                  <a:srgbClr val="831B3E"/>
                </a:solidFill>
              </a:rPr>
              <a:t>This is a key function in your amazon operations</a:t>
            </a:r>
            <a:endParaRPr sz="2800" dirty="0">
              <a:solidFill>
                <a:srgbClr val="831B3E"/>
              </a:solidFill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800"/>
              <a:buChar char="•"/>
            </a:pPr>
            <a:r>
              <a:rPr lang="x-none" sz="2800" dirty="0">
                <a:solidFill>
                  <a:srgbClr val="831B3E"/>
                </a:solidFill>
              </a:rPr>
              <a:t>This is one of the top 3 aspects a seller should focus on: (Product / PPC / Logistics)</a:t>
            </a:r>
            <a:endParaRPr sz="2800" dirty="0">
              <a:solidFill>
                <a:srgbClr val="831B3E"/>
              </a:solidFill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800"/>
              <a:buChar char="•"/>
            </a:pPr>
            <a:r>
              <a:rPr lang="x-none" sz="2800" dirty="0">
                <a:solidFill>
                  <a:srgbClr val="831B3E"/>
                </a:solidFill>
              </a:rPr>
              <a:t>In the Past 2 years the supply chain was a seller’s nightmare</a:t>
            </a:r>
            <a:endParaRPr sz="2800" dirty="0">
              <a:solidFill>
                <a:srgbClr val="831B3E"/>
              </a:solidFill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800"/>
              <a:buChar char="•"/>
            </a:pPr>
            <a:r>
              <a:rPr lang="x-none" sz="2800" dirty="0">
                <a:solidFill>
                  <a:srgbClr val="831B3E"/>
                </a:solidFill>
              </a:rPr>
              <a:t>Whoever was able to adjust and handle the changes - Stay in the Game and aften win.</a:t>
            </a:r>
            <a:endParaRPr sz="2800" dirty="0">
              <a:solidFill>
                <a:srgbClr val="831B3E"/>
              </a:solidFill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800"/>
              <a:buChar char="•"/>
            </a:pPr>
            <a:r>
              <a:rPr lang="x-none" sz="2800" dirty="0">
                <a:solidFill>
                  <a:srgbClr val="831B3E"/>
                </a:solidFill>
              </a:rPr>
              <a:t>Logistics considerations should be planned and thought about from the beginning of the product sourcing step.</a:t>
            </a:r>
            <a:endParaRPr sz="2800" dirty="0">
              <a:solidFill>
                <a:srgbClr val="831B3E"/>
              </a:solidFill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800"/>
              <a:buChar char="•"/>
            </a:pPr>
            <a:r>
              <a:rPr lang="x-none" sz="2800" dirty="0">
                <a:solidFill>
                  <a:srgbClr val="831B3E"/>
                </a:solidFill>
              </a:rPr>
              <a:t>We have many tools and resources to help us succeed.</a:t>
            </a:r>
            <a:endParaRPr sz="2800" dirty="0">
              <a:solidFill>
                <a:srgbClr val="831B3E"/>
              </a:solidFill>
            </a:endParaRPr>
          </a:p>
        </p:txBody>
      </p:sp>
      <p:cxnSp>
        <p:nvCxnSpPr>
          <p:cNvPr id="108" name="Google Shape;108;p14"/>
          <p:cNvCxnSpPr/>
          <p:nvPr/>
        </p:nvCxnSpPr>
        <p:spPr>
          <a:xfrm>
            <a:off x="247296" y="2007701"/>
            <a:ext cx="11697408" cy="0"/>
          </a:xfrm>
          <a:prstGeom prst="straightConnector1">
            <a:avLst/>
          </a:prstGeom>
          <a:noFill/>
          <a:ln w="9525" cap="flat" cmpd="sng">
            <a:solidFill>
              <a:srgbClr val="831B3E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2" name="Google Shape;342;p32"/>
          <p:cNvGrpSpPr/>
          <p:nvPr/>
        </p:nvGrpSpPr>
        <p:grpSpPr>
          <a:xfrm>
            <a:off x="-109407" y="0"/>
            <a:ext cx="12301407" cy="6858001"/>
            <a:chOff x="-356703" y="0"/>
            <a:chExt cx="12301407" cy="6858001"/>
          </a:xfrm>
        </p:grpSpPr>
        <p:pic>
          <p:nvPicPr>
            <p:cNvPr id="343" name="Google Shape;343;p32"/>
            <p:cNvPicPr preferRelativeResize="0"/>
            <p:nvPr/>
          </p:nvPicPr>
          <p:blipFill rotWithShape="1">
            <a:blip r:embed="rId3">
              <a:alphaModFix amt="20000"/>
            </a:blip>
            <a:srcRect r="38095"/>
            <a:stretch/>
          </p:blipFill>
          <p:spPr>
            <a:xfrm>
              <a:off x="6284237" y="0"/>
              <a:ext cx="5660467" cy="68580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4" name="Google Shape;344;p32"/>
            <p:cNvPicPr preferRelativeResize="0"/>
            <p:nvPr/>
          </p:nvPicPr>
          <p:blipFill rotWithShape="1">
            <a:blip r:embed="rId3">
              <a:alphaModFix amt="20000"/>
            </a:blip>
            <a:srcRect r="95435"/>
            <a:stretch/>
          </p:blipFill>
          <p:spPr>
            <a:xfrm>
              <a:off x="-356703" y="0"/>
              <a:ext cx="6640942" cy="68580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45" name="Google Shape;345;p32"/>
          <p:cNvSpPr txBox="1">
            <a:spLocks noGrp="1"/>
          </p:cNvSpPr>
          <p:nvPr>
            <p:ph type="ctrTitle"/>
          </p:nvPr>
        </p:nvSpPr>
        <p:spPr>
          <a:xfrm>
            <a:off x="1269466" y="922193"/>
            <a:ext cx="9653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3400" b="1">
                <a:solidFill>
                  <a:srgbClr val="831B3E"/>
                </a:solidFill>
                <a:latin typeface="Arial"/>
                <a:ea typeface="Arial"/>
                <a:cs typeface="Arial"/>
                <a:sym typeface="Arial"/>
              </a:rPr>
              <a:t>Supply Chain Breakthroughs</a:t>
            </a:r>
            <a:endParaRPr sz="7400" b="1"/>
          </a:p>
        </p:txBody>
      </p:sp>
      <p:sp>
        <p:nvSpPr>
          <p:cNvPr id="346" name="Google Shape;346;p32"/>
          <p:cNvSpPr txBox="1">
            <a:spLocks noGrp="1"/>
          </p:cNvSpPr>
          <p:nvPr>
            <p:ph type="subTitle" idx="1"/>
          </p:nvPr>
        </p:nvSpPr>
        <p:spPr>
          <a:xfrm>
            <a:off x="7913914" y="6099874"/>
            <a:ext cx="37545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1800"/>
              <a:buNone/>
            </a:pPr>
            <a:r>
              <a:rPr lang="he-IL" sz="1800" b="1" dirty="0">
                <a:solidFill>
                  <a:srgbClr val="831B3E"/>
                </a:solidFill>
                <a:latin typeface="Arial"/>
                <a:ea typeface="Arial"/>
                <a:cs typeface="Arial"/>
                <a:sym typeface="Arial"/>
              </a:rPr>
              <a:t>עידן כהן| לוגיסטיקה וייצור</a:t>
            </a:r>
          </a:p>
        </p:txBody>
      </p:sp>
      <p:pic>
        <p:nvPicPr>
          <p:cNvPr id="347" name="Google Shape;347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7454" y="6099873"/>
            <a:ext cx="1703010" cy="3021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8" name="Google Shape;348;p32"/>
          <p:cNvCxnSpPr/>
          <p:nvPr/>
        </p:nvCxnSpPr>
        <p:spPr>
          <a:xfrm>
            <a:off x="247296" y="5883962"/>
            <a:ext cx="11697300" cy="0"/>
          </a:xfrm>
          <a:prstGeom prst="straightConnector1">
            <a:avLst/>
          </a:prstGeom>
          <a:noFill/>
          <a:ln w="9525" cap="flat" cmpd="sng">
            <a:solidFill>
              <a:srgbClr val="831B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9" name="Google Shape;349;p32"/>
          <p:cNvCxnSpPr/>
          <p:nvPr/>
        </p:nvCxnSpPr>
        <p:spPr>
          <a:xfrm>
            <a:off x="247296" y="2007701"/>
            <a:ext cx="11697300" cy="0"/>
          </a:xfrm>
          <a:prstGeom prst="straightConnector1">
            <a:avLst/>
          </a:prstGeom>
          <a:noFill/>
          <a:ln w="9525" cap="flat" cmpd="sng">
            <a:solidFill>
              <a:srgbClr val="831B3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50" name="Google Shape;350;p32"/>
          <p:cNvSpPr txBox="1"/>
          <p:nvPr/>
        </p:nvSpPr>
        <p:spPr>
          <a:xfrm>
            <a:off x="388850" y="1924425"/>
            <a:ext cx="11409300" cy="4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800"/>
              <a:buFont typeface="Calibri"/>
              <a:buChar char="●"/>
            </a:pPr>
            <a:r>
              <a:rPr lang="x-none" sz="2800">
                <a:solidFill>
                  <a:srgbClr val="831B3E"/>
                </a:solidFill>
                <a:latin typeface="Calibri"/>
                <a:ea typeface="Calibri"/>
                <a:cs typeface="Calibri"/>
                <a:sym typeface="Calibri"/>
              </a:rPr>
              <a:t>During Covid-19 Amazon experienced a booming demand.</a:t>
            </a:r>
            <a:endParaRPr sz="2800">
              <a:solidFill>
                <a:srgbClr val="831B3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800"/>
              <a:buFont typeface="Calibri"/>
              <a:buChar char="●"/>
            </a:pPr>
            <a:r>
              <a:rPr lang="x-none" sz="2800">
                <a:solidFill>
                  <a:srgbClr val="831B3E"/>
                </a:solidFill>
                <a:latin typeface="Calibri"/>
                <a:ea typeface="Calibri"/>
                <a:cs typeface="Calibri"/>
                <a:sym typeface="Calibri"/>
              </a:rPr>
              <a:t>FBA Centers Got packed, Global Supply Chain bottlenecks</a:t>
            </a:r>
            <a:endParaRPr sz="2800">
              <a:solidFill>
                <a:srgbClr val="831B3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800"/>
              <a:buFont typeface="Calibri"/>
              <a:buChar char="●"/>
            </a:pPr>
            <a:r>
              <a:rPr lang="x-none" sz="2800">
                <a:solidFill>
                  <a:srgbClr val="831B3E"/>
                </a:solidFill>
                <a:latin typeface="Calibri"/>
                <a:ea typeface="Calibri"/>
                <a:cs typeface="Calibri"/>
                <a:sym typeface="Calibri"/>
              </a:rPr>
              <a:t>Amazon Started applying limitations:</a:t>
            </a:r>
            <a:endParaRPr sz="2800">
              <a:solidFill>
                <a:srgbClr val="831B3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800"/>
              <a:buFont typeface="Calibri"/>
              <a:buChar char="○"/>
            </a:pPr>
            <a:r>
              <a:rPr lang="x-none" sz="2800">
                <a:solidFill>
                  <a:srgbClr val="831B3E"/>
                </a:solidFill>
                <a:latin typeface="Calibri"/>
                <a:ea typeface="Calibri"/>
                <a:cs typeface="Calibri"/>
                <a:sym typeface="Calibri"/>
              </a:rPr>
              <a:t>Prioritising ‘Essential Items’</a:t>
            </a:r>
            <a:endParaRPr sz="2800">
              <a:solidFill>
                <a:srgbClr val="831B3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800"/>
              <a:buFont typeface="Calibri"/>
              <a:buChar char="○"/>
            </a:pPr>
            <a:r>
              <a:rPr lang="x-none" sz="2800">
                <a:solidFill>
                  <a:srgbClr val="831B3E"/>
                </a:solidFill>
                <a:latin typeface="Calibri"/>
                <a:ea typeface="Calibri"/>
                <a:cs typeface="Calibri"/>
                <a:sym typeface="Calibri"/>
              </a:rPr>
              <a:t>A per SKU storage unit limitations</a:t>
            </a:r>
            <a:endParaRPr sz="2800">
              <a:solidFill>
                <a:srgbClr val="831B3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800"/>
              <a:buFont typeface="Calibri"/>
              <a:buChar char="○"/>
            </a:pPr>
            <a:r>
              <a:rPr lang="x-none" sz="2800">
                <a:solidFill>
                  <a:srgbClr val="831B3E"/>
                </a:solidFill>
                <a:latin typeface="Calibri"/>
                <a:ea typeface="Calibri"/>
                <a:cs typeface="Calibri"/>
                <a:sym typeface="Calibri"/>
              </a:rPr>
              <a:t>Account levels storage limits</a:t>
            </a:r>
            <a:endParaRPr sz="2800">
              <a:solidFill>
                <a:srgbClr val="831B3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800"/>
              <a:buFont typeface="Calibri"/>
              <a:buChar char="○"/>
            </a:pPr>
            <a:r>
              <a:rPr lang="x-none" sz="2800">
                <a:solidFill>
                  <a:srgbClr val="831B3E"/>
                </a:solidFill>
                <a:latin typeface="Calibri"/>
                <a:ea typeface="Calibri"/>
                <a:cs typeface="Calibri"/>
                <a:sym typeface="Calibri"/>
              </a:rPr>
              <a:t>Prioritising and delaying items on receiving</a:t>
            </a:r>
            <a:endParaRPr sz="2800">
              <a:solidFill>
                <a:srgbClr val="831B3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800"/>
              <a:buFont typeface="Calibri"/>
              <a:buChar char="○"/>
            </a:pPr>
            <a:r>
              <a:rPr lang="x-none" sz="2800">
                <a:solidFill>
                  <a:srgbClr val="831B3E"/>
                </a:solidFill>
                <a:latin typeface="Calibri"/>
                <a:ea typeface="Calibri"/>
                <a:cs typeface="Calibri"/>
                <a:sym typeface="Calibri"/>
              </a:rPr>
              <a:t>Refusing new shipping plan creations</a:t>
            </a:r>
            <a:endParaRPr sz="2800">
              <a:solidFill>
                <a:srgbClr val="831B3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800"/>
              <a:buFont typeface="Calibri"/>
              <a:buChar char="○"/>
            </a:pPr>
            <a:r>
              <a:rPr lang="x-none" sz="2800">
                <a:solidFill>
                  <a:srgbClr val="831B3E"/>
                </a:solidFill>
                <a:latin typeface="Calibri"/>
                <a:ea typeface="Calibri"/>
                <a:cs typeface="Calibri"/>
                <a:sym typeface="Calibri"/>
              </a:rPr>
              <a:t>FBA delivery allocations - different FBA centers / Split destinations</a:t>
            </a:r>
            <a:endParaRPr sz="2800">
              <a:solidFill>
                <a:srgbClr val="831B3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31B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33"/>
          <p:cNvSpPr txBox="1">
            <a:spLocks noGrp="1"/>
          </p:cNvSpPr>
          <p:nvPr>
            <p:ph type="ctrTitle"/>
          </p:nvPr>
        </p:nvSpPr>
        <p:spPr>
          <a:xfrm>
            <a:off x="611761" y="3498824"/>
            <a:ext cx="4232964" cy="942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F9AF1"/>
              </a:buClr>
              <a:buSzPts val="6000"/>
              <a:buFont typeface="Arial"/>
              <a:buNone/>
            </a:pPr>
            <a:r>
              <a:rPr lang="x-none" b="1">
                <a:solidFill>
                  <a:srgbClr val="DF9AF1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/>
          </a:p>
        </p:txBody>
      </p:sp>
      <p:sp>
        <p:nvSpPr>
          <p:cNvPr id="357" name="Google Shape;357;p33"/>
          <p:cNvSpPr/>
          <p:nvPr/>
        </p:nvSpPr>
        <p:spPr>
          <a:xfrm>
            <a:off x="247295" y="297008"/>
            <a:ext cx="11699539" cy="6263985"/>
          </a:xfrm>
          <a:prstGeom prst="rect">
            <a:avLst/>
          </a:prstGeom>
          <a:noFill/>
          <a:ln w="9525" cap="flat" cmpd="sng">
            <a:solidFill>
              <a:srgbClr val="F6F7E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8" name="Google Shape;358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77856" y="1960545"/>
            <a:ext cx="6848719" cy="3760857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33"/>
          <p:cNvSpPr txBox="1"/>
          <p:nvPr/>
        </p:nvSpPr>
        <p:spPr>
          <a:xfrm>
            <a:off x="8226696" y="787741"/>
            <a:ext cx="4555025" cy="432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F7ED"/>
              </a:buClr>
              <a:buSzPts val="2400"/>
              <a:buFont typeface="Arial"/>
              <a:buNone/>
            </a:pPr>
            <a:r>
              <a:rPr lang="x-none" sz="2400" b="0" i="0" u="none" strike="noStrike" cap="none">
                <a:solidFill>
                  <a:srgbClr val="F6F7ED"/>
                </a:solidFill>
                <a:latin typeface="Avenir"/>
                <a:ea typeface="Avenir"/>
                <a:cs typeface="Avenir"/>
                <a:sym typeface="Avenir"/>
              </a:rPr>
              <a:t>www.negev-prime.com</a:t>
            </a:r>
            <a:endParaRPr sz="2400" b="0" i="0" u="none" strike="noStrike" cap="none">
              <a:solidFill>
                <a:srgbClr val="F6F7ED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360" name="Google Shape;360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7517" y="681255"/>
            <a:ext cx="3575516" cy="64520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1" name="Google Shape;361;p33"/>
          <p:cNvCxnSpPr/>
          <p:nvPr/>
        </p:nvCxnSpPr>
        <p:spPr>
          <a:xfrm>
            <a:off x="247296" y="1590260"/>
            <a:ext cx="11697408" cy="0"/>
          </a:xfrm>
          <a:prstGeom prst="straightConnector1">
            <a:avLst/>
          </a:prstGeom>
          <a:noFill/>
          <a:ln w="9525" cap="flat" cmpd="sng">
            <a:solidFill>
              <a:srgbClr val="F6F7ED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2" name="Google Shape;362;p33"/>
          <p:cNvCxnSpPr/>
          <p:nvPr/>
        </p:nvCxnSpPr>
        <p:spPr>
          <a:xfrm rot="10800000">
            <a:off x="7951305" y="297008"/>
            <a:ext cx="0" cy="1293252"/>
          </a:xfrm>
          <a:prstGeom prst="straightConnector1">
            <a:avLst/>
          </a:prstGeom>
          <a:noFill/>
          <a:ln w="9525" cap="flat" cmpd="sng">
            <a:solidFill>
              <a:srgbClr val="F6F7ED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15"/>
          <p:cNvGrpSpPr/>
          <p:nvPr/>
        </p:nvGrpSpPr>
        <p:grpSpPr>
          <a:xfrm>
            <a:off x="-109407" y="0"/>
            <a:ext cx="12301407" cy="6858001"/>
            <a:chOff x="-356703" y="0"/>
            <a:chExt cx="12301407" cy="6858001"/>
          </a:xfrm>
        </p:grpSpPr>
        <p:pic>
          <p:nvPicPr>
            <p:cNvPr id="114" name="Google Shape;114;p15"/>
            <p:cNvPicPr preferRelativeResize="0"/>
            <p:nvPr/>
          </p:nvPicPr>
          <p:blipFill rotWithShape="1">
            <a:blip r:embed="rId3">
              <a:alphaModFix amt="20000"/>
            </a:blip>
            <a:srcRect r="38095"/>
            <a:stretch/>
          </p:blipFill>
          <p:spPr>
            <a:xfrm>
              <a:off x="6284237" y="0"/>
              <a:ext cx="5660467" cy="68580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" name="Google Shape;115;p15"/>
            <p:cNvPicPr preferRelativeResize="0"/>
            <p:nvPr/>
          </p:nvPicPr>
          <p:blipFill rotWithShape="1">
            <a:blip r:embed="rId3">
              <a:alphaModFix amt="20000"/>
            </a:blip>
            <a:srcRect r="95435"/>
            <a:stretch/>
          </p:blipFill>
          <p:spPr>
            <a:xfrm>
              <a:off x="-356703" y="0"/>
              <a:ext cx="6640942" cy="68580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6" name="Google Shape;116;p15"/>
          <p:cNvSpPr txBox="1">
            <a:spLocks noGrp="1"/>
          </p:cNvSpPr>
          <p:nvPr>
            <p:ph type="ctrTitle"/>
          </p:nvPr>
        </p:nvSpPr>
        <p:spPr>
          <a:xfrm>
            <a:off x="1076749" y="600050"/>
            <a:ext cx="9442200" cy="10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4000"/>
              <a:buFont typeface="Arial"/>
              <a:buNone/>
            </a:pPr>
            <a:r>
              <a:rPr lang="x-none" sz="4000" b="1">
                <a:solidFill>
                  <a:srgbClr val="831B3E"/>
                </a:solidFill>
                <a:latin typeface="Arial"/>
                <a:ea typeface="Arial"/>
                <a:cs typeface="Arial"/>
                <a:sym typeface="Arial"/>
              </a:rPr>
              <a:t>Manufacturing and Supply Chain</a:t>
            </a:r>
            <a:br>
              <a:rPr lang="x-none" sz="4000" b="1">
                <a:solidFill>
                  <a:srgbClr val="831B3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x-none" sz="2600" b="1">
                <a:solidFill>
                  <a:srgbClr val="831B3E"/>
                </a:solidFill>
                <a:latin typeface="Arial"/>
                <a:ea typeface="Arial"/>
                <a:cs typeface="Arial"/>
                <a:sym typeface="Arial"/>
              </a:rPr>
              <a:t>Key aspects and considerations</a:t>
            </a:r>
            <a:endParaRPr sz="2600" b="1">
              <a:solidFill>
                <a:srgbClr val="831B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5"/>
          <p:cNvSpPr txBox="1">
            <a:spLocks noGrp="1"/>
          </p:cNvSpPr>
          <p:nvPr>
            <p:ph type="subTitle" idx="1"/>
          </p:nvPr>
        </p:nvSpPr>
        <p:spPr>
          <a:xfrm>
            <a:off x="7913914" y="6099874"/>
            <a:ext cx="37545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1800"/>
              <a:buNone/>
            </a:pPr>
            <a:r>
              <a:rPr lang="he-IL" sz="1800" b="1" dirty="0">
                <a:solidFill>
                  <a:srgbClr val="831B3E"/>
                </a:solidFill>
                <a:latin typeface="Arial"/>
                <a:ea typeface="Arial"/>
                <a:cs typeface="Arial"/>
                <a:sym typeface="Arial"/>
              </a:rPr>
              <a:t>עידן כהן| לוגיסטיקה וייצור</a:t>
            </a:r>
          </a:p>
        </p:txBody>
      </p:sp>
      <p:pic>
        <p:nvPicPr>
          <p:cNvPr id="118" name="Google Shape;118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7454" y="6099873"/>
            <a:ext cx="1703010" cy="3021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9" name="Google Shape;119;p15"/>
          <p:cNvCxnSpPr/>
          <p:nvPr/>
        </p:nvCxnSpPr>
        <p:spPr>
          <a:xfrm>
            <a:off x="247296" y="5883962"/>
            <a:ext cx="11697300" cy="0"/>
          </a:xfrm>
          <a:prstGeom prst="straightConnector1">
            <a:avLst/>
          </a:prstGeom>
          <a:noFill/>
          <a:ln w="9525" cap="flat" cmpd="sng">
            <a:solidFill>
              <a:srgbClr val="831B3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0" name="Google Shape;120;p15"/>
          <p:cNvSpPr txBox="1"/>
          <p:nvPr/>
        </p:nvSpPr>
        <p:spPr>
          <a:xfrm>
            <a:off x="933300" y="2056850"/>
            <a:ext cx="10325400" cy="3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800"/>
              <a:buChar char="•"/>
            </a:pPr>
            <a:r>
              <a:rPr lang="x-none" sz="2800" dirty="0">
                <a:solidFill>
                  <a:srgbClr val="831B3E"/>
                </a:solidFill>
              </a:rPr>
              <a:t>Product Selection Considerations - Choose and Plan wisely</a:t>
            </a:r>
            <a:endParaRPr sz="2800" dirty="0">
              <a:solidFill>
                <a:srgbClr val="831B3E"/>
              </a:solidFill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800"/>
              <a:buChar char="•"/>
            </a:pPr>
            <a:r>
              <a:rPr lang="x-none" sz="2800" dirty="0">
                <a:solidFill>
                  <a:srgbClr val="831B3E"/>
                </a:solidFill>
              </a:rPr>
              <a:t>Planning The logistics in Advance - affects pricing</a:t>
            </a:r>
            <a:endParaRPr sz="2800" dirty="0">
              <a:solidFill>
                <a:srgbClr val="831B3E"/>
              </a:solidFill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800"/>
              <a:buChar char="•"/>
            </a:pPr>
            <a:r>
              <a:rPr lang="x-none" sz="2800" dirty="0">
                <a:solidFill>
                  <a:srgbClr val="831B3E"/>
                </a:solidFill>
              </a:rPr>
              <a:t>Product Inspection + Logistics compliance verifications</a:t>
            </a:r>
            <a:endParaRPr sz="2800" dirty="0">
              <a:solidFill>
                <a:srgbClr val="831B3E"/>
              </a:solidFill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800"/>
              <a:buChar char="•"/>
            </a:pPr>
            <a:r>
              <a:rPr lang="x-none" sz="2800" dirty="0">
                <a:solidFill>
                  <a:srgbClr val="831B3E"/>
                </a:solidFill>
              </a:rPr>
              <a:t>Shipping and Routing Requirements</a:t>
            </a:r>
            <a:endParaRPr sz="2800" dirty="0">
              <a:solidFill>
                <a:srgbClr val="831B3E"/>
              </a:solidFill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800"/>
              <a:buChar char="•"/>
            </a:pPr>
            <a:r>
              <a:rPr lang="x-none" sz="2800" dirty="0">
                <a:solidFill>
                  <a:srgbClr val="831B3E"/>
                </a:solidFill>
              </a:rPr>
              <a:t>Freight Forwarding</a:t>
            </a:r>
            <a:endParaRPr sz="2800" dirty="0">
              <a:solidFill>
                <a:srgbClr val="831B3E"/>
              </a:solidFill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800"/>
              <a:buChar char="•"/>
            </a:pPr>
            <a:r>
              <a:rPr lang="x-none" sz="2800" dirty="0">
                <a:solidFill>
                  <a:srgbClr val="831B3E"/>
                </a:solidFill>
              </a:rPr>
              <a:t>3PL Warehousing (outside FBA)</a:t>
            </a:r>
            <a:endParaRPr sz="2800" dirty="0">
              <a:solidFill>
                <a:srgbClr val="831B3E"/>
              </a:solidFill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800"/>
              <a:buChar char="•"/>
            </a:pPr>
            <a:r>
              <a:rPr lang="x-none" sz="2800" dirty="0">
                <a:solidFill>
                  <a:srgbClr val="831B3E"/>
                </a:solidFill>
              </a:rPr>
              <a:t>Supply Chain Tools &amp; Resources</a:t>
            </a:r>
            <a:endParaRPr sz="2800" dirty="0">
              <a:solidFill>
                <a:srgbClr val="831B3E"/>
              </a:solidFill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800"/>
              <a:buChar char="•"/>
            </a:pPr>
            <a:r>
              <a:rPr lang="x-none" sz="2800" dirty="0">
                <a:solidFill>
                  <a:srgbClr val="831B3E"/>
                </a:solidFill>
              </a:rPr>
              <a:t>Keep Updated - Be Flexible</a:t>
            </a:r>
            <a:endParaRPr sz="2800" dirty="0">
              <a:solidFill>
                <a:srgbClr val="831B3E"/>
              </a:solidFill>
            </a:endParaRPr>
          </a:p>
        </p:txBody>
      </p:sp>
      <p:cxnSp>
        <p:nvCxnSpPr>
          <p:cNvPr id="121" name="Google Shape;121;p15"/>
          <p:cNvCxnSpPr/>
          <p:nvPr/>
        </p:nvCxnSpPr>
        <p:spPr>
          <a:xfrm>
            <a:off x="247296" y="2007701"/>
            <a:ext cx="11697300" cy="0"/>
          </a:xfrm>
          <a:prstGeom prst="straightConnector1">
            <a:avLst/>
          </a:prstGeom>
          <a:noFill/>
          <a:ln w="9525" cap="flat" cmpd="sng">
            <a:solidFill>
              <a:srgbClr val="831B3E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16"/>
          <p:cNvGrpSpPr/>
          <p:nvPr/>
        </p:nvGrpSpPr>
        <p:grpSpPr>
          <a:xfrm>
            <a:off x="-109407" y="0"/>
            <a:ext cx="12301407" cy="6858001"/>
            <a:chOff x="-356703" y="0"/>
            <a:chExt cx="12301407" cy="6858001"/>
          </a:xfrm>
        </p:grpSpPr>
        <p:pic>
          <p:nvPicPr>
            <p:cNvPr id="127" name="Google Shape;127;p16"/>
            <p:cNvPicPr preferRelativeResize="0"/>
            <p:nvPr/>
          </p:nvPicPr>
          <p:blipFill rotWithShape="1">
            <a:blip r:embed="rId3">
              <a:alphaModFix amt="20000"/>
            </a:blip>
            <a:srcRect r="38095"/>
            <a:stretch/>
          </p:blipFill>
          <p:spPr>
            <a:xfrm>
              <a:off x="6284237" y="0"/>
              <a:ext cx="5660467" cy="68580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" name="Google Shape;128;p16"/>
            <p:cNvPicPr preferRelativeResize="0"/>
            <p:nvPr/>
          </p:nvPicPr>
          <p:blipFill rotWithShape="1">
            <a:blip r:embed="rId3">
              <a:alphaModFix amt="20000"/>
            </a:blip>
            <a:srcRect r="95435"/>
            <a:stretch/>
          </p:blipFill>
          <p:spPr>
            <a:xfrm>
              <a:off x="-356703" y="0"/>
              <a:ext cx="6640942" cy="68580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9" name="Google Shape;129;p16"/>
          <p:cNvSpPr txBox="1">
            <a:spLocks noGrp="1"/>
          </p:cNvSpPr>
          <p:nvPr>
            <p:ph type="ctrTitle"/>
          </p:nvPr>
        </p:nvSpPr>
        <p:spPr>
          <a:xfrm>
            <a:off x="1269466" y="922193"/>
            <a:ext cx="96531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4000"/>
              <a:buFont typeface="Arial"/>
              <a:buNone/>
            </a:pPr>
            <a:r>
              <a:rPr lang="x-none" sz="4000" b="1">
                <a:solidFill>
                  <a:srgbClr val="831B3E"/>
                </a:solidFill>
                <a:latin typeface="Arial"/>
                <a:ea typeface="Arial"/>
                <a:cs typeface="Arial"/>
                <a:sym typeface="Arial"/>
              </a:rPr>
              <a:t>Product Selection &amp; Sourcing Considerations</a:t>
            </a:r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subTitle" idx="1"/>
          </p:nvPr>
        </p:nvSpPr>
        <p:spPr>
          <a:xfrm>
            <a:off x="7913914" y="6099874"/>
            <a:ext cx="37545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1800"/>
              <a:buNone/>
            </a:pPr>
            <a:r>
              <a:rPr lang="he-IL" sz="1800" b="1" dirty="0">
                <a:solidFill>
                  <a:srgbClr val="831B3E"/>
                </a:solidFill>
                <a:latin typeface="Arial"/>
                <a:ea typeface="Arial"/>
                <a:cs typeface="Arial"/>
                <a:sym typeface="Arial"/>
              </a:rPr>
              <a:t>עידן כהן| לוגיסטיקה וייצור</a:t>
            </a:r>
          </a:p>
        </p:txBody>
      </p:sp>
      <p:pic>
        <p:nvPicPr>
          <p:cNvPr id="131" name="Google Shape;13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7454" y="6099873"/>
            <a:ext cx="1703010" cy="3021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2" name="Google Shape;132;p16"/>
          <p:cNvCxnSpPr/>
          <p:nvPr/>
        </p:nvCxnSpPr>
        <p:spPr>
          <a:xfrm>
            <a:off x="247296" y="5883962"/>
            <a:ext cx="11697300" cy="0"/>
          </a:xfrm>
          <a:prstGeom prst="straightConnector1">
            <a:avLst/>
          </a:prstGeom>
          <a:noFill/>
          <a:ln w="9525" cap="flat" cmpd="sng">
            <a:solidFill>
              <a:srgbClr val="831B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3" name="Google Shape;133;p16"/>
          <p:cNvCxnSpPr/>
          <p:nvPr/>
        </p:nvCxnSpPr>
        <p:spPr>
          <a:xfrm>
            <a:off x="247296" y="2007701"/>
            <a:ext cx="11697300" cy="0"/>
          </a:xfrm>
          <a:prstGeom prst="straightConnector1">
            <a:avLst/>
          </a:prstGeom>
          <a:noFill/>
          <a:ln w="9525" cap="flat" cmpd="sng">
            <a:solidFill>
              <a:srgbClr val="831B3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4" name="Google Shape;134;p16"/>
          <p:cNvSpPr txBox="1"/>
          <p:nvPr/>
        </p:nvSpPr>
        <p:spPr>
          <a:xfrm>
            <a:off x="1524950" y="2446825"/>
            <a:ext cx="76506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100"/>
              <a:buChar char="●"/>
            </a:pPr>
            <a:r>
              <a:rPr lang="x-none" sz="2100">
                <a:solidFill>
                  <a:srgbClr val="831B3E"/>
                </a:solidFill>
              </a:rPr>
              <a:t>Product FBA Tier - Dimensions and Weight</a:t>
            </a:r>
            <a:endParaRPr sz="2100">
              <a:solidFill>
                <a:srgbClr val="831B3E"/>
              </a:solidFill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100"/>
              <a:buChar char="●"/>
            </a:pPr>
            <a:r>
              <a:rPr lang="x-none" sz="2100">
                <a:solidFill>
                  <a:srgbClr val="831B3E"/>
                </a:solidFill>
              </a:rPr>
              <a:t>Very Different Logistics costs for items in the same tier</a:t>
            </a:r>
            <a:endParaRPr sz="2100">
              <a:solidFill>
                <a:srgbClr val="831B3E"/>
              </a:solidFill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100"/>
              <a:buChar char="●"/>
            </a:pPr>
            <a:r>
              <a:rPr lang="x-none" sz="2100">
                <a:solidFill>
                  <a:srgbClr val="831B3E"/>
                </a:solidFill>
              </a:rPr>
              <a:t>Economic Packaging Considerations - Volumetric Weight</a:t>
            </a:r>
            <a:endParaRPr sz="2100">
              <a:solidFill>
                <a:srgbClr val="831B3E"/>
              </a:solidFill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100"/>
              <a:buChar char="●"/>
            </a:pPr>
            <a:r>
              <a:rPr lang="x-none" sz="2100">
                <a:solidFill>
                  <a:srgbClr val="831B3E"/>
                </a:solidFill>
              </a:rPr>
              <a:t>Master Box considerations and efficiency - Plan Pcs/Ctn</a:t>
            </a:r>
            <a:endParaRPr sz="2100">
              <a:solidFill>
                <a:srgbClr val="831B3E"/>
              </a:solidFill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100"/>
              <a:buChar char="●"/>
            </a:pPr>
            <a:r>
              <a:rPr lang="x-none" sz="2100">
                <a:solidFill>
                  <a:srgbClr val="831B3E"/>
                </a:solidFill>
              </a:rPr>
              <a:t>Customs &amp; Tariff ( Raw Materials / Origin Of Goods)</a:t>
            </a:r>
            <a:endParaRPr sz="2100">
              <a:solidFill>
                <a:srgbClr val="831B3E"/>
              </a:solidFill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100"/>
              <a:buChar char="●"/>
            </a:pPr>
            <a:r>
              <a:rPr lang="x-none" sz="2100">
                <a:solidFill>
                  <a:srgbClr val="831B3E"/>
                </a:solidFill>
              </a:rPr>
              <a:t>Know your Lead Time &amp; Initial Order Quantity</a:t>
            </a:r>
            <a:endParaRPr sz="2100">
              <a:solidFill>
                <a:srgbClr val="831B3E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17"/>
          <p:cNvGrpSpPr/>
          <p:nvPr/>
        </p:nvGrpSpPr>
        <p:grpSpPr>
          <a:xfrm>
            <a:off x="-109407" y="0"/>
            <a:ext cx="12301407" cy="6858001"/>
            <a:chOff x="-356703" y="0"/>
            <a:chExt cx="12301407" cy="6858001"/>
          </a:xfrm>
        </p:grpSpPr>
        <p:pic>
          <p:nvPicPr>
            <p:cNvPr id="140" name="Google Shape;140;p17"/>
            <p:cNvPicPr preferRelativeResize="0"/>
            <p:nvPr/>
          </p:nvPicPr>
          <p:blipFill rotWithShape="1">
            <a:blip r:embed="rId3">
              <a:alphaModFix amt="20000"/>
            </a:blip>
            <a:srcRect r="38095"/>
            <a:stretch/>
          </p:blipFill>
          <p:spPr>
            <a:xfrm>
              <a:off x="6284237" y="0"/>
              <a:ext cx="5660467" cy="68580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1" name="Google Shape;141;p17"/>
            <p:cNvPicPr preferRelativeResize="0"/>
            <p:nvPr/>
          </p:nvPicPr>
          <p:blipFill rotWithShape="1">
            <a:blip r:embed="rId3">
              <a:alphaModFix amt="20000"/>
            </a:blip>
            <a:srcRect r="95435"/>
            <a:stretch/>
          </p:blipFill>
          <p:spPr>
            <a:xfrm>
              <a:off x="-356703" y="0"/>
              <a:ext cx="6640942" cy="68580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2" name="Google Shape;142;p17"/>
          <p:cNvSpPr txBox="1">
            <a:spLocks noGrp="1"/>
          </p:cNvSpPr>
          <p:nvPr>
            <p:ph type="ctrTitle"/>
          </p:nvPr>
        </p:nvSpPr>
        <p:spPr>
          <a:xfrm>
            <a:off x="1269475" y="922200"/>
            <a:ext cx="10675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4000"/>
              <a:buFont typeface="Arial"/>
              <a:buNone/>
            </a:pPr>
            <a:r>
              <a:rPr lang="x-none" sz="4000" b="1">
                <a:solidFill>
                  <a:srgbClr val="831B3E"/>
                </a:solidFill>
                <a:latin typeface="Arial"/>
                <a:ea typeface="Arial"/>
                <a:cs typeface="Arial"/>
                <a:sym typeface="Arial"/>
              </a:rPr>
              <a:t>Product COGS = Unit Cost + Shipping ++</a:t>
            </a:r>
            <a:endParaRPr/>
          </a:p>
        </p:txBody>
      </p:sp>
      <p:sp>
        <p:nvSpPr>
          <p:cNvPr id="143" name="Google Shape;143;p17"/>
          <p:cNvSpPr txBox="1">
            <a:spLocks noGrp="1"/>
          </p:cNvSpPr>
          <p:nvPr>
            <p:ph type="subTitle" idx="1"/>
          </p:nvPr>
        </p:nvSpPr>
        <p:spPr>
          <a:xfrm>
            <a:off x="7913914" y="6099874"/>
            <a:ext cx="37545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1800"/>
              <a:buNone/>
            </a:pPr>
            <a:r>
              <a:rPr lang="x-none" sz="1800" b="1">
                <a:solidFill>
                  <a:srgbClr val="831B3E"/>
                </a:solidFill>
                <a:latin typeface="Arial"/>
                <a:ea typeface="Arial"/>
                <a:cs typeface="Arial"/>
                <a:sym typeface="Arial"/>
              </a:rPr>
              <a:t>עודד גיא | לוגיסטיקה וייצור</a:t>
            </a:r>
            <a:endParaRPr sz="1800" b="1">
              <a:solidFill>
                <a:srgbClr val="831B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7454" y="6099873"/>
            <a:ext cx="1703010" cy="3021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5" name="Google Shape;145;p17"/>
          <p:cNvCxnSpPr/>
          <p:nvPr/>
        </p:nvCxnSpPr>
        <p:spPr>
          <a:xfrm>
            <a:off x="247296" y="5883962"/>
            <a:ext cx="11697300" cy="0"/>
          </a:xfrm>
          <a:prstGeom prst="straightConnector1">
            <a:avLst/>
          </a:prstGeom>
          <a:noFill/>
          <a:ln w="9525" cap="flat" cmpd="sng">
            <a:solidFill>
              <a:srgbClr val="831B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6" name="Google Shape;146;p17"/>
          <p:cNvCxnSpPr/>
          <p:nvPr/>
        </p:nvCxnSpPr>
        <p:spPr>
          <a:xfrm>
            <a:off x="247296" y="2007701"/>
            <a:ext cx="11697300" cy="0"/>
          </a:xfrm>
          <a:prstGeom prst="straightConnector1">
            <a:avLst/>
          </a:prstGeom>
          <a:noFill/>
          <a:ln w="9525" cap="flat" cmpd="sng">
            <a:solidFill>
              <a:srgbClr val="831B3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7" name="Google Shape;147;p17"/>
          <p:cNvSpPr txBox="1"/>
          <p:nvPr/>
        </p:nvSpPr>
        <p:spPr>
          <a:xfrm>
            <a:off x="353225" y="2231425"/>
            <a:ext cx="7650600" cy="31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100"/>
              <a:buChar char="●"/>
            </a:pPr>
            <a:r>
              <a:rPr lang="x-none" sz="2100">
                <a:solidFill>
                  <a:srgbClr val="831B3E"/>
                </a:solidFill>
              </a:rPr>
              <a:t>The logistics are built into your product COGS</a:t>
            </a:r>
            <a:endParaRPr sz="2100">
              <a:solidFill>
                <a:srgbClr val="831B3E"/>
              </a:solidFill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100"/>
              <a:buChar char="●"/>
            </a:pPr>
            <a:r>
              <a:rPr lang="x-none" sz="2100">
                <a:solidFill>
                  <a:srgbClr val="831B3E"/>
                </a:solidFill>
              </a:rPr>
              <a:t>COGS = Unit Cost + Shipping + Customs + Tariff + Inland Transport + warehousing + FBA Prepping + Ship to FBA</a:t>
            </a:r>
            <a:endParaRPr sz="2100">
              <a:solidFill>
                <a:srgbClr val="831B3E"/>
              </a:solidFill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100"/>
              <a:buChar char="●"/>
            </a:pPr>
            <a:r>
              <a:rPr lang="x-none" sz="2100">
                <a:solidFill>
                  <a:srgbClr val="831B3E"/>
                </a:solidFill>
              </a:rPr>
              <a:t>A product can become non profitable due to its logistics</a:t>
            </a:r>
            <a:endParaRPr sz="2100">
              <a:solidFill>
                <a:srgbClr val="831B3E"/>
              </a:solidFill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100"/>
              <a:buChar char="●"/>
            </a:pPr>
            <a:r>
              <a:rPr lang="x-none" sz="2100">
                <a:solidFill>
                  <a:srgbClr val="831B3E"/>
                </a:solidFill>
              </a:rPr>
              <a:t>Usually start and optimize logistics as you grow</a:t>
            </a:r>
            <a:br>
              <a:rPr lang="x-none" sz="2100">
                <a:solidFill>
                  <a:srgbClr val="831B3E"/>
                </a:solidFill>
              </a:rPr>
            </a:br>
            <a:br>
              <a:rPr lang="x-none" sz="2100">
                <a:solidFill>
                  <a:srgbClr val="831B3E"/>
                </a:solidFill>
              </a:rPr>
            </a:br>
            <a:r>
              <a:rPr lang="x-none" sz="2300" b="1">
                <a:solidFill>
                  <a:srgbClr val="831B3E"/>
                </a:solidFill>
              </a:rPr>
              <a:t>Your Freight Forwarder Can Help!</a:t>
            </a:r>
            <a:br>
              <a:rPr lang="x-none" sz="2300" b="1">
                <a:solidFill>
                  <a:srgbClr val="831B3E"/>
                </a:solidFill>
              </a:rPr>
            </a:br>
            <a:r>
              <a:rPr lang="x-none" sz="2300" b="1">
                <a:solidFill>
                  <a:srgbClr val="831B3E"/>
                </a:solidFill>
              </a:rPr>
              <a:t>Usually also serves as your Customs Agent.</a:t>
            </a:r>
            <a:endParaRPr sz="2300" b="1">
              <a:solidFill>
                <a:srgbClr val="831B3E"/>
              </a:solidFill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rgbClr val="831B3E"/>
              </a:solidFill>
            </a:endParaRPr>
          </a:p>
        </p:txBody>
      </p:sp>
      <p:pic>
        <p:nvPicPr>
          <p:cNvPr id="148" name="Google Shape;14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11825" y="1525225"/>
            <a:ext cx="3625975" cy="523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oogle Shape;153;p18"/>
          <p:cNvGrpSpPr/>
          <p:nvPr/>
        </p:nvGrpSpPr>
        <p:grpSpPr>
          <a:xfrm>
            <a:off x="-109407" y="0"/>
            <a:ext cx="12301407" cy="6858001"/>
            <a:chOff x="-356703" y="0"/>
            <a:chExt cx="12301407" cy="6858001"/>
          </a:xfrm>
        </p:grpSpPr>
        <p:pic>
          <p:nvPicPr>
            <p:cNvPr id="154" name="Google Shape;154;p18"/>
            <p:cNvPicPr preferRelativeResize="0"/>
            <p:nvPr/>
          </p:nvPicPr>
          <p:blipFill rotWithShape="1">
            <a:blip r:embed="rId3">
              <a:alphaModFix amt="20000"/>
            </a:blip>
            <a:srcRect r="38095"/>
            <a:stretch/>
          </p:blipFill>
          <p:spPr>
            <a:xfrm>
              <a:off x="6284237" y="0"/>
              <a:ext cx="5660467" cy="68580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5" name="Google Shape;155;p18"/>
            <p:cNvPicPr preferRelativeResize="0"/>
            <p:nvPr/>
          </p:nvPicPr>
          <p:blipFill rotWithShape="1">
            <a:blip r:embed="rId3">
              <a:alphaModFix amt="20000"/>
            </a:blip>
            <a:srcRect r="95435"/>
            <a:stretch/>
          </p:blipFill>
          <p:spPr>
            <a:xfrm>
              <a:off x="-356703" y="0"/>
              <a:ext cx="6640942" cy="68580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6" name="Google Shape;156;p18"/>
          <p:cNvSpPr txBox="1">
            <a:spLocks noGrp="1"/>
          </p:cNvSpPr>
          <p:nvPr>
            <p:ph type="ctrTitle"/>
          </p:nvPr>
        </p:nvSpPr>
        <p:spPr>
          <a:xfrm>
            <a:off x="1269466" y="922193"/>
            <a:ext cx="9653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4000"/>
              <a:buFont typeface="Arial"/>
              <a:buNone/>
            </a:pPr>
            <a:r>
              <a:rPr lang="x-none" sz="4000" b="1">
                <a:solidFill>
                  <a:srgbClr val="831B3E"/>
                </a:solidFill>
                <a:latin typeface="Arial"/>
                <a:ea typeface="Arial"/>
                <a:cs typeface="Arial"/>
                <a:sym typeface="Arial"/>
              </a:rPr>
              <a:t>Inspection Services</a:t>
            </a:r>
            <a:endParaRPr/>
          </a:p>
        </p:txBody>
      </p:sp>
      <p:sp>
        <p:nvSpPr>
          <p:cNvPr id="157" name="Google Shape;157;p18"/>
          <p:cNvSpPr txBox="1">
            <a:spLocks noGrp="1"/>
          </p:cNvSpPr>
          <p:nvPr>
            <p:ph type="subTitle" idx="1"/>
          </p:nvPr>
        </p:nvSpPr>
        <p:spPr>
          <a:xfrm>
            <a:off x="7913914" y="6099874"/>
            <a:ext cx="37545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1800"/>
              <a:buNone/>
            </a:pPr>
            <a:r>
              <a:rPr lang="he-IL" sz="1800" b="1" dirty="0">
                <a:solidFill>
                  <a:srgbClr val="831B3E"/>
                </a:solidFill>
                <a:latin typeface="Arial"/>
                <a:ea typeface="Arial"/>
                <a:cs typeface="Arial"/>
                <a:sym typeface="Arial"/>
              </a:rPr>
              <a:t>עידן כהן| לוגיסטיקה וייצור</a:t>
            </a:r>
          </a:p>
        </p:txBody>
      </p:sp>
      <p:pic>
        <p:nvPicPr>
          <p:cNvPr id="158" name="Google Shape;158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7454" y="6099873"/>
            <a:ext cx="1703010" cy="3021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9" name="Google Shape;159;p18"/>
          <p:cNvCxnSpPr/>
          <p:nvPr/>
        </p:nvCxnSpPr>
        <p:spPr>
          <a:xfrm>
            <a:off x="247296" y="5883962"/>
            <a:ext cx="11697300" cy="0"/>
          </a:xfrm>
          <a:prstGeom prst="straightConnector1">
            <a:avLst/>
          </a:prstGeom>
          <a:noFill/>
          <a:ln w="9525" cap="flat" cmpd="sng">
            <a:solidFill>
              <a:srgbClr val="831B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0" name="Google Shape;160;p18"/>
          <p:cNvCxnSpPr/>
          <p:nvPr/>
        </p:nvCxnSpPr>
        <p:spPr>
          <a:xfrm>
            <a:off x="247296" y="2007701"/>
            <a:ext cx="11697300" cy="0"/>
          </a:xfrm>
          <a:prstGeom prst="straightConnector1">
            <a:avLst/>
          </a:prstGeom>
          <a:noFill/>
          <a:ln w="9525" cap="flat" cmpd="sng">
            <a:solidFill>
              <a:srgbClr val="831B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61" name="Google Shape;16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14000" y="2075725"/>
            <a:ext cx="6310001" cy="156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70975" y="3712399"/>
            <a:ext cx="6196049" cy="148895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8"/>
          <p:cNvSpPr txBox="1"/>
          <p:nvPr/>
        </p:nvSpPr>
        <p:spPr>
          <a:xfrm>
            <a:off x="318800" y="2248650"/>
            <a:ext cx="4962600" cy="27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100"/>
              <a:buFont typeface="Calibri"/>
              <a:buChar char="●"/>
            </a:pPr>
            <a:r>
              <a:rPr lang="x-none" sz="2100">
                <a:solidFill>
                  <a:srgbClr val="831B3E"/>
                </a:solidFill>
                <a:latin typeface="Calibri"/>
                <a:ea typeface="Calibri"/>
                <a:cs typeface="Calibri"/>
                <a:sym typeface="Calibri"/>
              </a:rPr>
              <a:t>ALWAYS USE INSPECTION!</a:t>
            </a:r>
            <a:endParaRPr sz="2100">
              <a:solidFill>
                <a:srgbClr val="831B3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100"/>
              <a:buFont typeface="Calibri"/>
              <a:buChar char="●"/>
            </a:pPr>
            <a:r>
              <a:rPr lang="x-none" sz="2100">
                <a:solidFill>
                  <a:srgbClr val="831B3E"/>
                </a:solidFill>
                <a:latin typeface="Calibri"/>
                <a:ea typeface="Calibri"/>
                <a:cs typeface="Calibri"/>
                <a:sym typeface="Calibri"/>
              </a:rPr>
              <a:t>Very accessible service (china)</a:t>
            </a:r>
            <a:endParaRPr sz="2100">
              <a:solidFill>
                <a:srgbClr val="831B3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100"/>
              <a:buFont typeface="Calibri"/>
              <a:buChar char="●"/>
            </a:pPr>
            <a:r>
              <a:rPr lang="x-none" sz="2100">
                <a:solidFill>
                  <a:srgbClr val="831B3E"/>
                </a:solidFill>
                <a:latin typeface="Calibri"/>
                <a:ea typeface="Calibri"/>
                <a:cs typeface="Calibri"/>
                <a:sym typeface="Calibri"/>
              </a:rPr>
              <a:t>Approx 120$ per inspector per day</a:t>
            </a:r>
            <a:endParaRPr sz="2100">
              <a:solidFill>
                <a:srgbClr val="831B3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100"/>
              <a:buFont typeface="Calibri"/>
              <a:buChar char="●"/>
            </a:pPr>
            <a:r>
              <a:rPr lang="x-none" sz="2100">
                <a:solidFill>
                  <a:srgbClr val="831B3E"/>
                </a:solidFill>
                <a:latin typeface="Calibri"/>
                <a:ea typeface="Calibri"/>
                <a:cs typeface="Calibri"/>
                <a:sym typeface="Calibri"/>
              </a:rPr>
              <a:t>They know the job</a:t>
            </a:r>
            <a:endParaRPr sz="2100">
              <a:solidFill>
                <a:srgbClr val="831B3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100"/>
              <a:buFont typeface="Calibri"/>
              <a:buChar char="●"/>
            </a:pPr>
            <a:r>
              <a:rPr lang="x-none" sz="2100">
                <a:solidFill>
                  <a:srgbClr val="831B3E"/>
                </a:solidFill>
                <a:latin typeface="Calibri"/>
                <a:ea typeface="Calibri"/>
                <a:cs typeface="Calibri"/>
                <a:sym typeface="Calibri"/>
              </a:rPr>
              <a:t>Find problems that will cost you a ton</a:t>
            </a:r>
            <a:endParaRPr sz="2100">
              <a:solidFill>
                <a:srgbClr val="831B3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100"/>
              <a:buFont typeface="Calibri"/>
              <a:buChar char="●"/>
            </a:pPr>
            <a:r>
              <a:rPr lang="x-none" sz="2100">
                <a:solidFill>
                  <a:srgbClr val="831B3E"/>
                </a:solidFill>
                <a:latin typeface="Calibri"/>
                <a:ea typeface="Calibri"/>
                <a:cs typeface="Calibri"/>
                <a:sym typeface="Calibri"/>
              </a:rPr>
              <a:t>Keep your supplier on the leash.</a:t>
            </a:r>
            <a:endParaRPr sz="2100">
              <a:solidFill>
                <a:srgbClr val="831B3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100"/>
              <a:buFont typeface="Calibri"/>
              <a:buChar char="●"/>
            </a:pPr>
            <a:r>
              <a:rPr lang="x-none" sz="2100">
                <a:solidFill>
                  <a:srgbClr val="831B3E"/>
                </a:solidFill>
                <a:latin typeface="Calibri"/>
                <a:ea typeface="Calibri"/>
                <a:cs typeface="Calibri"/>
                <a:sym typeface="Calibri"/>
              </a:rPr>
              <a:t>Use the report for more needs </a:t>
            </a:r>
            <a:endParaRPr sz="2100">
              <a:solidFill>
                <a:srgbClr val="831B3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2100"/>
              <a:buFont typeface="Calibri"/>
              <a:buChar char="●"/>
            </a:pPr>
            <a:r>
              <a:rPr lang="x-none" sz="2100">
                <a:solidFill>
                  <a:srgbClr val="831B3E"/>
                </a:solidFill>
                <a:latin typeface="Calibri"/>
                <a:ea typeface="Calibri"/>
                <a:cs typeface="Calibri"/>
                <a:sym typeface="Calibri"/>
              </a:rPr>
              <a:t>Better understand your product</a:t>
            </a:r>
            <a:endParaRPr sz="2100">
              <a:solidFill>
                <a:srgbClr val="831B3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19"/>
          <p:cNvGrpSpPr/>
          <p:nvPr/>
        </p:nvGrpSpPr>
        <p:grpSpPr>
          <a:xfrm>
            <a:off x="-109407" y="0"/>
            <a:ext cx="12301407" cy="6858001"/>
            <a:chOff x="-356703" y="0"/>
            <a:chExt cx="12301407" cy="6858001"/>
          </a:xfrm>
        </p:grpSpPr>
        <p:pic>
          <p:nvPicPr>
            <p:cNvPr id="169" name="Google Shape;169;p19"/>
            <p:cNvPicPr preferRelativeResize="0"/>
            <p:nvPr/>
          </p:nvPicPr>
          <p:blipFill rotWithShape="1">
            <a:blip r:embed="rId3">
              <a:alphaModFix amt="20000"/>
            </a:blip>
            <a:srcRect r="38095"/>
            <a:stretch/>
          </p:blipFill>
          <p:spPr>
            <a:xfrm>
              <a:off x="6284237" y="0"/>
              <a:ext cx="5660467" cy="68580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0" name="Google Shape;170;p19"/>
            <p:cNvPicPr preferRelativeResize="0"/>
            <p:nvPr/>
          </p:nvPicPr>
          <p:blipFill rotWithShape="1">
            <a:blip r:embed="rId3">
              <a:alphaModFix amt="20000"/>
            </a:blip>
            <a:srcRect r="95435"/>
            <a:stretch/>
          </p:blipFill>
          <p:spPr>
            <a:xfrm>
              <a:off x="-356703" y="0"/>
              <a:ext cx="6640942" cy="68580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1" name="Google Shape;171;p19"/>
          <p:cNvSpPr txBox="1">
            <a:spLocks noGrp="1"/>
          </p:cNvSpPr>
          <p:nvPr>
            <p:ph type="ctrTitle"/>
          </p:nvPr>
        </p:nvSpPr>
        <p:spPr>
          <a:xfrm>
            <a:off x="1269466" y="922193"/>
            <a:ext cx="9653100" cy="11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4000"/>
              <a:buFont typeface="Arial"/>
              <a:buNone/>
            </a:pPr>
            <a:r>
              <a:rPr lang="x-none" sz="4000" b="1">
                <a:solidFill>
                  <a:srgbClr val="831B3E"/>
                </a:solidFill>
                <a:latin typeface="Arial"/>
                <a:ea typeface="Arial"/>
                <a:cs typeface="Arial"/>
                <a:sym typeface="Arial"/>
              </a:rPr>
              <a:t>Inspection Services</a:t>
            </a:r>
            <a:endParaRPr sz="4000" b="1">
              <a:solidFill>
                <a:srgbClr val="831B3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4000"/>
              <a:buFont typeface="Arial"/>
              <a:buNone/>
            </a:pPr>
            <a:r>
              <a:rPr lang="x-none" sz="3400">
                <a:solidFill>
                  <a:srgbClr val="831B3E"/>
                </a:solidFill>
                <a:latin typeface="Arial"/>
                <a:ea typeface="Arial"/>
                <a:cs typeface="Arial"/>
                <a:sym typeface="Arial"/>
              </a:rPr>
              <a:t>Types and Uses</a:t>
            </a:r>
            <a:endParaRPr sz="3700"/>
          </a:p>
        </p:txBody>
      </p:sp>
      <p:sp>
        <p:nvSpPr>
          <p:cNvPr id="172" name="Google Shape;172;p19"/>
          <p:cNvSpPr txBox="1">
            <a:spLocks noGrp="1"/>
          </p:cNvSpPr>
          <p:nvPr>
            <p:ph type="subTitle" idx="1"/>
          </p:nvPr>
        </p:nvSpPr>
        <p:spPr>
          <a:xfrm>
            <a:off x="7913914" y="6099874"/>
            <a:ext cx="37545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1800"/>
              <a:buNone/>
            </a:pPr>
            <a:r>
              <a:rPr lang="he-IL" sz="1800" b="1" dirty="0">
                <a:solidFill>
                  <a:srgbClr val="831B3E"/>
                </a:solidFill>
                <a:latin typeface="Arial"/>
                <a:ea typeface="Arial"/>
                <a:cs typeface="Arial"/>
                <a:sym typeface="Arial"/>
              </a:rPr>
              <a:t>עידן כהן| לוגיסטיקה וייצור</a:t>
            </a:r>
          </a:p>
        </p:txBody>
      </p:sp>
      <p:pic>
        <p:nvPicPr>
          <p:cNvPr id="173" name="Google Shape;173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7454" y="6099873"/>
            <a:ext cx="1703010" cy="3021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4" name="Google Shape;174;p19"/>
          <p:cNvCxnSpPr/>
          <p:nvPr/>
        </p:nvCxnSpPr>
        <p:spPr>
          <a:xfrm>
            <a:off x="247296" y="5883962"/>
            <a:ext cx="11697300" cy="0"/>
          </a:xfrm>
          <a:prstGeom prst="straightConnector1">
            <a:avLst/>
          </a:prstGeom>
          <a:noFill/>
          <a:ln w="9525" cap="flat" cmpd="sng">
            <a:solidFill>
              <a:srgbClr val="831B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5" name="Google Shape;175;p19"/>
          <p:cNvCxnSpPr/>
          <p:nvPr/>
        </p:nvCxnSpPr>
        <p:spPr>
          <a:xfrm>
            <a:off x="247296" y="2007701"/>
            <a:ext cx="11697300" cy="0"/>
          </a:xfrm>
          <a:prstGeom prst="straightConnector1">
            <a:avLst/>
          </a:prstGeom>
          <a:noFill/>
          <a:ln w="9525" cap="flat" cmpd="sng">
            <a:solidFill>
              <a:srgbClr val="831B3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6" name="Google Shape;176;p19"/>
          <p:cNvSpPr txBox="1"/>
          <p:nvPr/>
        </p:nvSpPr>
        <p:spPr>
          <a:xfrm>
            <a:off x="353500" y="2333125"/>
            <a:ext cx="87315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831B3E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831B3E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77" name="Google Shape;177;p19"/>
          <p:cNvSpPr txBox="1"/>
          <p:nvPr/>
        </p:nvSpPr>
        <p:spPr>
          <a:xfrm>
            <a:off x="439400" y="2317600"/>
            <a:ext cx="4962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Google Shape;17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7450" y="2089354"/>
            <a:ext cx="10259173" cy="3709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oogle Shape;183;p20"/>
          <p:cNvGrpSpPr/>
          <p:nvPr/>
        </p:nvGrpSpPr>
        <p:grpSpPr>
          <a:xfrm>
            <a:off x="-109407" y="0"/>
            <a:ext cx="12301407" cy="6858001"/>
            <a:chOff x="-356703" y="0"/>
            <a:chExt cx="12301407" cy="6858001"/>
          </a:xfrm>
        </p:grpSpPr>
        <p:pic>
          <p:nvPicPr>
            <p:cNvPr id="184" name="Google Shape;184;p20"/>
            <p:cNvPicPr preferRelativeResize="0"/>
            <p:nvPr/>
          </p:nvPicPr>
          <p:blipFill rotWithShape="1">
            <a:blip r:embed="rId3">
              <a:alphaModFix amt="20000"/>
            </a:blip>
            <a:srcRect r="38095"/>
            <a:stretch/>
          </p:blipFill>
          <p:spPr>
            <a:xfrm>
              <a:off x="6284237" y="0"/>
              <a:ext cx="5660467" cy="68580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5" name="Google Shape;185;p20"/>
            <p:cNvPicPr preferRelativeResize="0"/>
            <p:nvPr/>
          </p:nvPicPr>
          <p:blipFill rotWithShape="1">
            <a:blip r:embed="rId3">
              <a:alphaModFix amt="20000"/>
            </a:blip>
            <a:srcRect r="95435"/>
            <a:stretch/>
          </p:blipFill>
          <p:spPr>
            <a:xfrm>
              <a:off x="-356703" y="0"/>
              <a:ext cx="6640942" cy="68580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6" name="Google Shape;186;p20"/>
          <p:cNvSpPr txBox="1">
            <a:spLocks noGrp="1"/>
          </p:cNvSpPr>
          <p:nvPr>
            <p:ph type="ctrTitle"/>
          </p:nvPr>
        </p:nvSpPr>
        <p:spPr>
          <a:xfrm>
            <a:off x="1269466" y="922193"/>
            <a:ext cx="9653100" cy="8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4000"/>
              <a:buFont typeface="Arial"/>
              <a:buNone/>
            </a:pPr>
            <a:r>
              <a:rPr lang="x-none" sz="3400" b="1">
                <a:solidFill>
                  <a:srgbClr val="831B3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Shipping and routing requirements</a:t>
            </a:r>
            <a:br>
              <a:rPr lang="x-none" sz="4000" b="1">
                <a:solidFill>
                  <a:srgbClr val="831B3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x-none" sz="2300">
                <a:solidFill>
                  <a:srgbClr val="831B3E"/>
                </a:solidFill>
                <a:latin typeface="Arial"/>
                <a:ea typeface="Arial"/>
                <a:cs typeface="Arial"/>
                <a:sym typeface="Arial"/>
              </a:rPr>
              <a:t>Master Boxes - Pallets</a:t>
            </a:r>
            <a:endParaRPr sz="4300"/>
          </a:p>
        </p:txBody>
      </p:sp>
      <p:sp>
        <p:nvSpPr>
          <p:cNvPr id="187" name="Google Shape;187;p20"/>
          <p:cNvSpPr txBox="1">
            <a:spLocks noGrp="1"/>
          </p:cNvSpPr>
          <p:nvPr>
            <p:ph type="subTitle" idx="1"/>
          </p:nvPr>
        </p:nvSpPr>
        <p:spPr>
          <a:xfrm>
            <a:off x="7913914" y="6099874"/>
            <a:ext cx="37545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1800"/>
              <a:buNone/>
            </a:pPr>
            <a:r>
              <a:rPr lang="he-IL" sz="1800" b="1" dirty="0">
                <a:solidFill>
                  <a:srgbClr val="831B3E"/>
                </a:solidFill>
                <a:latin typeface="Arial"/>
                <a:ea typeface="Arial"/>
                <a:cs typeface="Arial"/>
                <a:sym typeface="Arial"/>
              </a:rPr>
              <a:t>עידן כהן| לוגיסטיקה וייצור</a:t>
            </a:r>
          </a:p>
        </p:txBody>
      </p:sp>
      <p:pic>
        <p:nvPicPr>
          <p:cNvPr id="188" name="Google Shape;188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7454" y="6099873"/>
            <a:ext cx="1703010" cy="3021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9" name="Google Shape;189;p20"/>
          <p:cNvCxnSpPr/>
          <p:nvPr/>
        </p:nvCxnSpPr>
        <p:spPr>
          <a:xfrm>
            <a:off x="247296" y="5883962"/>
            <a:ext cx="11697300" cy="0"/>
          </a:xfrm>
          <a:prstGeom prst="straightConnector1">
            <a:avLst/>
          </a:prstGeom>
          <a:noFill/>
          <a:ln w="9525" cap="flat" cmpd="sng">
            <a:solidFill>
              <a:srgbClr val="831B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0" name="Google Shape;190;p20"/>
          <p:cNvCxnSpPr/>
          <p:nvPr/>
        </p:nvCxnSpPr>
        <p:spPr>
          <a:xfrm>
            <a:off x="247296" y="2007701"/>
            <a:ext cx="11697300" cy="0"/>
          </a:xfrm>
          <a:prstGeom prst="straightConnector1">
            <a:avLst/>
          </a:prstGeom>
          <a:noFill/>
          <a:ln w="9525" cap="flat" cmpd="sng">
            <a:solidFill>
              <a:srgbClr val="831B3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1" name="Google Shape;191;p20"/>
          <p:cNvSpPr txBox="1"/>
          <p:nvPr/>
        </p:nvSpPr>
        <p:spPr>
          <a:xfrm>
            <a:off x="1269475" y="2224225"/>
            <a:ext cx="8731500" cy="32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700" u="sng">
                <a:solidFill>
                  <a:srgbClr val="831B3E"/>
                </a:solidFill>
                <a:highlight>
                  <a:srgbClr val="FFFFFF"/>
                </a:highlight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Shipping and routing requirements</a:t>
            </a:r>
            <a:endParaRPr sz="2700">
              <a:solidFill>
                <a:srgbClr val="831B3E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x-none" sz="1050" b="1">
                <a:solidFill>
                  <a:srgbClr val="831B3E"/>
                </a:solidFill>
                <a:highlight>
                  <a:srgbClr val="FFFFFF"/>
                </a:highlight>
              </a:rPr>
              <a:t>On this page</a:t>
            </a:r>
            <a:endParaRPr sz="1050" b="1">
              <a:solidFill>
                <a:srgbClr val="831B3E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050">
                <a:solidFill>
                  <a:srgbClr val="831B3E"/>
                </a:solidFill>
                <a:highlight>
                  <a:srgbClr val="FFFFFF"/>
                </a:highlight>
                <a:uFill>
                  <a:noFill/>
                </a:u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Box content information</a:t>
            </a:r>
            <a:endParaRPr sz="1050">
              <a:solidFill>
                <a:srgbClr val="831B3E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050">
                <a:solidFill>
                  <a:srgbClr val="831B3E"/>
                </a:solidFill>
                <a:highlight>
                  <a:srgbClr val="FFFFFF"/>
                </a:highlight>
                <a:uFill>
                  <a:noFill/>
                </a:u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Packaging shipments</a:t>
            </a:r>
            <a:endParaRPr sz="1050">
              <a:solidFill>
                <a:srgbClr val="831B3E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050">
                <a:solidFill>
                  <a:srgbClr val="831B3E"/>
                </a:solidFill>
                <a:highlight>
                  <a:srgbClr val="FFFFFF"/>
                </a:highlight>
                <a:uFill>
                  <a:noFill/>
                </a:u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Acceptable standard boxes:</a:t>
            </a:r>
            <a:endParaRPr sz="1050">
              <a:solidFill>
                <a:srgbClr val="831B3E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050">
                <a:solidFill>
                  <a:srgbClr val="831B3E"/>
                </a:solidFill>
                <a:highlight>
                  <a:srgbClr val="FFFFFF"/>
                </a:highlight>
                <a:uFill>
                  <a:noFill/>
                </a:u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Box dimensions</a:t>
            </a:r>
            <a:endParaRPr sz="1050">
              <a:solidFill>
                <a:srgbClr val="831B3E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050">
                <a:solidFill>
                  <a:srgbClr val="831B3E"/>
                </a:solidFill>
                <a:highlight>
                  <a:srgbClr val="FFFFFF"/>
                </a:highlight>
                <a:uFill>
                  <a:noFill/>
                </a:u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Box weight</a:t>
            </a:r>
            <a:endParaRPr sz="1050">
              <a:solidFill>
                <a:srgbClr val="831B3E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050">
                <a:solidFill>
                  <a:srgbClr val="831B3E"/>
                </a:solidFill>
                <a:highlight>
                  <a:srgbClr val="FFFFFF"/>
                </a:highlight>
                <a:uFill>
                  <a:noFill/>
                </a:u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Packing materials</a:t>
            </a:r>
            <a:endParaRPr sz="1050">
              <a:solidFill>
                <a:srgbClr val="831B3E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050">
                <a:solidFill>
                  <a:srgbClr val="831B3E"/>
                </a:solidFill>
                <a:highlight>
                  <a:srgbClr val="FFFFFF"/>
                </a:highlight>
                <a:uFill>
                  <a:noFill/>
                </a:u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Use these:</a:t>
            </a:r>
            <a:endParaRPr sz="1050">
              <a:solidFill>
                <a:srgbClr val="831B3E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050">
                <a:solidFill>
                  <a:srgbClr val="831B3E"/>
                </a:solidFill>
                <a:highlight>
                  <a:srgbClr val="FFFFFF"/>
                </a:highlight>
                <a:uFill>
                  <a:noFill/>
                </a:u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 not use these:</a:t>
            </a:r>
            <a:endParaRPr sz="1050">
              <a:solidFill>
                <a:srgbClr val="831B3E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050">
                <a:solidFill>
                  <a:srgbClr val="831B3E"/>
                </a:solidFill>
                <a:highlight>
                  <a:srgbClr val="FFFFFF"/>
                </a:highlight>
                <a:uFill>
                  <a:noFill/>
                </a:u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Breaking down the material benefits</a:t>
            </a:r>
            <a:endParaRPr sz="1050">
              <a:solidFill>
                <a:srgbClr val="831B3E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050">
                <a:solidFill>
                  <a:srgbClr val="831B3E"/>
                </a:solidFill>
                <a:highlight>
                  <a:srgbClr val="FFFFFF"/>
                </a:highlight>
                <a:uFill>
                  <a:noFill/>
                </a:u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Additional requirements</a:t>
            </a:r>
            <a:endParaRPr sz="1050">
              <a:solidFill>
                <a:srgbClr val="831B3E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050">
                <a:solidFill>
                  <a:srgbClr val="831B3E"/>
                </a:solidFill>
                <a:highlight>
                  <a:srgbClr val="FFFFFF"/>
                </a:highlight>
                <a:uFill>
                  <a:noFill/>
                </a:u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Refused shipments</a:t>
            </a:r>
            <a:endParaRPr sz="1050">
              <a:solidFill>
                <a:srgbClr val="831B3E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050">
                <a:solidFill>
                  <a:srgbClr val="831B3E"/>
                </a:solidFill>
                <a:highlight>
                  <a:srgbClr val="FFFFFF"/>
                </a:highlight>
                <a:uFill>
                  <a:noFill/>
                </a:uFill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Shipping directly to a fulfillment center from a distributor</a:t>
            </a:r>
            <a:endParaRPr sz="1050">
              <a:solidFill>
                <a:srgbClr val="831B3E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831B3E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92" name="Google Shape;192;p20"/>
          <p:cNvSpPr txBox="1"/>
          <p:nvPr/>
        </p:nvSpPr>
        <p:spPr>
          <a:xfrm>
            <a:off x="439400" y="2317600"/>
            <a:ext cx="4962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" name="Google Shape;197;p21"/>
          <p:cNvGrpSpPr/>
          <p:nvPr/>
        </p:nvGrpSpPr>
        <p:grpSpPr>
          <a:xfrm>
            <a:off x="-109407" y="0"/>
            <a:ext cx="12301407" cy="6858001"/>
            <a:chOff x="-356703" y="0"/>
            <a:chExt cx="12301407" cy="6858001"/>
          </a:xfrm>
        </p:grpSpPr>
        <p:pic>
          <p:nvPicPr>
            <p:cNvPr id="198" name="Google Shape;198;p21"/>
            <p:cNvPicPr preferRelativeResize="0"/>
            <p:nvPr/>
          </p:nvPicPr>
          <p:blipFill rotWithShape="1">
            <a:blip r:embed="rId3">
              <a:alphaModFix amt="20000"/>
            </a:blip>
            <a:srcRect r="38095"/>
            <a:stretch/>
          </p:blipFill>
          <p:spPr>
            <a:xfrm>
              <a:off x="6284237" y="0"/>
              <a:ext cx="5660467" cy="68580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21"/>
            <p:cNvPicPr preferRelativeResize="0"/>
            <p:nvPr/>
          </p:nvPicPr>
          <p:blipFill rotWithShape="1">
            <a:blip r:embed="rId3">
              <a:alphaModFix amt="20000"/>
            </a:blip>
            <a:srcRect r="95435"/>
            <a:stretch/>
          </p:blipFill>
          <p:spPr>
            <a:xfrm>
              <a:off x="-356703" y="0"/>
              <a:ext cx="6640942" cy="68580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0" name="Google Shape;200;p21"/>
          <p:cNvSpPr txBox="1">
            <a:spLocks noGrp="1"/>
          </p:cNvSpPr>
          <p:nvPr>
            <p:ph type="ctrTitle"/>
          </p:nvPr>
        </p:nvSpPr>
        <p:spPr>
          <a:xfrm>
            <a:off x="1269466" y="922193"/>
            <a:ext cx="9653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4000"/>
              <a:buFont typeface="Arial"/>
              <a:buNone/>
            </a:pPr>
            <a:r>
              <a:rPr lang="x-none" sz="4000" b="1">
                <a:solidFill>
                  <a:srgbClr val="831B3E"/>
                </a:solidFill>
                <a:latin typeface="Arial"/>
                <a:ea typeface="Arial"/>
                <a:cs typeface="Arial"/>
                <a:sym typeface="Arial"/>
              </a:rPr>
              <a:t>Freight Forwarding</a:t>
            </a:r>
            <a:br>
              <a:rPr lang="x-none" sz="4000" b="1">
                <a:solidFill>
                  <a:srgbClr val="831B3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x-none" sz="2000">
                <a:solidFill>
                  <a:srgbClr val="831B3E"/>
                </a:solidFill>
                <a:latin typeface="Arial"/>
                <a:ea typeface="Arial"/>
                <a:cs typeface="Arial"/>
                <a:sym typeface="Arial"/>
              </a:rPr>
              <a:t>Origin to Destination</a:t>
            </a:r>
            <a:endParaRPr sz="2000">
              <a:solidFill>
                <a:srgbClr val="831B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21"/>
          <p:cNvSpPr txBox="1">
            <a:spLocks noGrp="1"/>
          </p:cNvSpPr>
          <p:nvPr>
            <p:ph type="subTitle" idx="1"/>
          </p:nvPr>
        </p:nvSpPr>
        <p:spPr>
          <a:xfrm>
            <a:off x="7913914" y="6099874"/>
            <a:ext cx="37545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1800"/>
              <a:buNone/>
            </a:pPr>
            <a:r>
              <a:rPr lang="he-IL" sz="1800" b="1" dirty="0">
                <a:solidFill>
                  <a:srgbClr val="831B3E"/>
                </a:solidFill>
                <a:latin typeface="Arial"/>
                <a:ea typeface="Arial"/>
                <a:cs typeface="Arial"/>
                <a:sym typeface="Arial"/>
              </a:rPr>
              <a:t>עידן כהן| לוגיסטיקה וייצור</a:t>
            </a:r>
          </a:p>
        </p:txBody>
      </p:sp>
      <p:pic>
        <p:nvPicPr>
          <p:cNvPr id="202" name="Google Shape;202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7454" y="6099873"/>
            <a:ext cx="1703010" cy="3021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3" name="Google Shape;203;p21"/>
          <p:cNvCxnSpPr/>
          <p:nvPr/>
        </p:nvCxnSpPr>
        <p:spPr>
          <a:xfrm>
            <a:off x="247296" y="5883962"/>
            <a:ext cx="11697300" cy="0"/>
          </a:xfrm>
          <a:prstGeom prst="straightConnector1">
            <a:avLst/>
          </a:prstGeom>
          <a:noFill/>
          <a:ln w="9525" cap="flat" cmpd="sng">
            <a:solidFill>
              <a:srgbClr val="831B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4" name="Google Shape;204;p21"/>
          <p:cNvCxnSpPr/>
          <p:nvPr/>
        </p:nvCxnSpPr>
        <p:spPr>
          <a:xfrm>
            <a:off x="247296" y="2007701"/>
            <a:ext cx="11697300" cy="0"/>
          </a:xfrm>
          <a:prstGeom prst="straightConnector1">
            <a:avLst/>
          </a:prstGeom>
          <a:noFill/>
          <a:ln w="9525" cap="flat" cmpd="sng">
            <a:solidFill>
              <a:srgbClr val="831B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05" name="Google Shape;205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3325" y="2086275"/>
            <a:ext cx="10431457" cy="3728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1744</TotalTime>
  <Words>984</Words>
  <Application>Microsoft Office PowerPoint</Application>
  <PresentationFormat>מסך רחב</PresentationFormat>
  <Paragraphs>143</Paragraphs>
  <Slides>21</Slides>
  <Notes>21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21</vt:i4>
      </vt:variant>
    </vt:vector>
  </HeadingPairs>
  <TitlesOfParts>
    <vt:vector size="26" baseType="lpstr">
      <vt:lpstr>Arial</vt:lpstr>
      <vt:lpstr>Calibri</vt:lpstr>
      <vt:lpstr>Average</vt:lpstr>
      <vt:lpstr>Avenir</vt:lpstr>
      <vt:lpstr>Office Theme</vt:lpstr>
      <vt:lpstr>מצגת של PowerPoint‏</vt:lpstr>
      <vt:lpstr>Manufacturing and Supply Chain Orientation - why is this important</vt:lpstr>
      <vt:lpstr>Manufacturing and Supply Chain Key aspects and considerations</vt:lpstr>
      <vt:lpstr>Product Selection &amp; Sourcing Considerations</vt:lpstr>
      <vt:lpstr>Product COGS = Unit Cost + Shipping ++</vt:lpstr>
      <vt:lpstr>Inspection Services</vt:lpstr>
      <vt:lpstr>Inspection Services Types and Uses</vt:lpstr>
      <vt:lpstr>Shipping and routing requirements Master Boxes - Pallets</vt:lpstr>
      <vt:lpstr>Freight Forwarding Origin to Destination</vt:lpstr>
      <vt:lpstr>Freight Forwarding Incoterms (EXW, FOB, DDU, DDP)</vt:lpstr>
      <vt:lpstr>Freight Forwarding Air, Sea, Truck</vt:lpstr>
      <vt:lpstr>Freight Forwarding Amazon Global Logistics</vt:lpstr>
      <vt:lpstr>3PL Warehousing (outside FBA) Inventory Storage models</vt:lpstr>
      <vt:lpstr>3PL Warehousing (outside FBA) When Is this Needed</vt:lpstr>
      <vt:lpstr>3PL Warehousing (outside FBA) Principles &amp; Guidelines</vt:lpstr>
      <vt:lpstr>Maintaining KPI's IPI Score</vt:lpstr>
      <vt:lpstr>Maintaining KPI's Inventory Dashboard</vt:lpstr>
      <vt:lpstr>Supply Chain Tools &amp; Resources</vt:lpstr>
      <vt:lpstr>Keep Updated - Be Flexible</vt:lpstr>
      <vt:lpstr>Supply Chain Breakthroughs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cp:lastModifiedBy>Gabi Vaysman</cp:lastModifiedBy>
  <cp:revision>3</cp:revision>
  <dcterms:modified xsi:type="dcterms:W3CDTF">2023-01-10T15:18:27Z</dcterms:modified>
</cp:coreProperties>
</file>