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1096" r:id="rId2"/>
    <p:sldId id="268" r:id="rId3"/>
    <p:sldId id="1103" r:id="rId4"/>
    <p:sldId id="1117" r:id="rId5"/>
    <p:sldId id="1118" r:id="rId6"/>
    <p:sldId id="1119" r:id="rId7"/>
    <p:sldId id="1116" r:id="rId8"/>
    <p:sldId id="1121" r:id="rId9"/>
    <p:sldId id="1124" r:id="rId10"/>
    <p:sldId id="1122" r:id="rId11"/>
    <p:sldId id="1120" r:id="rId12"/>
    <p:sldId id="1125" r:id="rId13"/>
    <p:sldId id="1126" r:id="rId14"/>
    <p:sldId id="1127" r:id="rId15"/>
    <p:sldId id="1095" r:id="rId16"/>
    <p:sldId id="1098" r:id="rId17"/>
    <p:sldId id="1104" r:id="rId18"/>
    <p:sldId id="1093" r:id="rId19"/>
    <p:sldId id="1100" r:id="rId20"/>
    <p:sldId id="1101" r:id="rId21"/>
    <p:sldId id="1099" r:id="rId22"/>
    <p:sldId id="1106" r:id="rId23"/>
    <p:sldId id="1107" r:id="rId24"/>
    <p:sldId id="1123" r:id="rId25"/>
    <p:sldId id="1110" r:id="rId26"/>
    <p:sldId id="11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7ED"/>
    <a:srgbClr val="831B3E"/>
    <a:srgbClr val="871D40"/>
    <a:srgbClr val="F3DF8A"/>
    <a:srgbClr val="DF9AF1"/>
    <a:srgbClr val="DE7F5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31560-171C-4B82-93B8-91AC99E004C2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60D0F-3AC6-49B4-9B4F-DEF59F0BC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800" dirty="0">
                <a:effectLst/>
                <a:cs typeface="Calibri" panose="020F0502020204030204" pitchFamily="34" charset="0"/>
              </a:rPr>
              <a:t>אחרי שלב ה-7 ספרות - סטארט-אפ - מכירה של המותג - איך מתמחרים היום מותג בשוק, איך השפיע הקורונה?</a:t>
            </a:r>
            <a:br>
              <a:rPr lang="he-IL" sz="1800" dirty="0">
                <a:effectLst/>
                <a:cs typeface="Calibri" panose="020F0502020204030204" pitchFamily="34" charset="0"/>
              </a:rPr>
            </a:br>
            <a:r>
              <a:rPr lang="he-IL" sz="1800" dirty="0">
                <a:effectLst/>
                <a:cs typeface="Calibri" panose="020F0502020204030204" pitchFamily="34" charset="0"/>
              </a:rPr>
              <a:t> 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0D0F-3AC6-49B4-9B4F-DEF59F0BCE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C15F8-3EFA-E141-BAEC-C642D6E0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1D1A80-1400-8C46-B34A-114ECA47A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D870D7-780B-774B-9F03-CD7FBCFA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E84FE8-3910-6C4F-826A-F040C5A6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747EDC-7B20-C24D-BDA3-F2D3042E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0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3CDC6-91E7-4C45-AE68-F4BF475A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9D4B21-ECA9-354B-A4FA-81CF07E98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5487CB-742D-5C4F-AD18-3492CBB0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F8BE5C-2394-5446-9E81-D05D6B55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10EEE-47FD-154F-8FF9-4CDC69EA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3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D94ACCC-280B-3A4B-996E-B63C050B2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AE050D-4DEF-4E42-8A7B-A620D936C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D2289E-A0B0-384F-9580-5614C7E9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993955-E993-7644-B97E-EAFDB4BA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07F9F9-82FB-6F43-B603-9AD705D7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8E4731-F67D-E34D-8AD9-C5C8F59B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F2CDB6-9527-B547-8C6D-574E92F4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68EEA8-E3EC-C94B-B4DF-B81BB04E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C59D5-0A64-D747-9742-9F49A27E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DF7D4D-9D19-AD42-BB6D-ACD92C61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0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58CCE-8E23-954F-A493-2B48AD3B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8324BD-0506-7546-A08E-D509145D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CED17-3235-874C-BDD5-D62A79F3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7EAFB2-D348-B644-BF9D-9B4B55A6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9CB8D-E684-0A46-808B-C4B8A459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1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0652A-675D-0C40-93BA-F72015AE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EFB8D-B29D-204F-BA37-D322142B3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E5F94C-7FE7-9348-911D-7203F6F42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B61440-A5D0-424A-9116-3C42E275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175FED-99AF-9F49-B7B2-B103A9BF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A7B17B-B217-104D-BC43-C95093E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4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0DA54-2563-BC4A-BFA4-B7228973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5AC51A-FA5A-7345-8BBD-2C7F51CB6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C43D80-1159-AB42-BE20-F3D94BF37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6FC18E-CE8D-9B4D-A247-7F66A0B3D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4C4D5C-A313-C24E-BB92-FABE9D4FF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BF58-11FB-1D4A-B8F9-43229489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D1BE76-04F8-2042-8503-E99C1746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086B5A-CB26-6940-BBC0-C2815AB6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1CCF1-B24E-E241-8F75-4EAA5824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3E050D-8F11-3342-95FC-F129B517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6B48F8-C8EA-A844-9F57-4786E07E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82D52-F6A1-284F-83EF-1B8BBE8A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1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766CD9-E311-E045-AB4D-341EADF8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544E80C-82F6-4F41-AD77-5661FA18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E5A765-6879-9948-A97F-62C141FA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7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03BA6-C10D-4F4C-940E-D3397C3C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961102-9AE3-AE46-8808-C5079CE3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2C90B9-A07E-C047-A653-0FD88B679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057E4-CCF1-B146-BF28-A6522E46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4F1DB4-3DB5-D94D-9610-A97B60107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985EE5-CD85-3543-B214-3488109F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0C5E6-09D7-ED4B-A8F3-CAC8E6EF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68CE38-EC69-3344-A755-9801A83D7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EDF2AC-B222-B440-ACA9-55A3957F8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D0FB9D-19E2-4946-9CED-0FF135C8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0ADF88-9DC2-AB41-BCE2-1AE6FBCC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B83431-1988-3549-A225-A6FEBD8E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4C1C65-858E-5741-878A-6B6CFE05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220A4B-9A42-574C-A806-6BEB878E1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D4554-8E9C-F44F-A33C-E930DCB17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05AD7-D44F-C94D-9AF5-AC605A19FC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7F9175-A890-3541-97F5-9FBA064A1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33B122-A43A-924F-9403-0A2375CFC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DE8CE-24F4-9947-97FF-F73527630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6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mpireflippers.com/" TargetMode="External"/><Relationship Id="rId4" Type="http://schemas.openxmlformats.org/officeDocument/2006/relationships/hyperlink" Target="https://www.marketplacepulse.com/aggregator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ayability.com/instant-advance/" TargetMode="External"/><Relationship Id="rId5" Type="http://schemas.openxmlformats.org/officeDocument/2006/relationships/hyperlink" Target="https://www.accrueme.com/" TargetMode="External"/><Relationship Id="rId4" Type="http://schemas.openxmlformats.org/officeDocument/2006/relationships/hyperlink" Target="https://register.payoneer.com/en/solution/capital-advanc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648589"/>
            <a:ext cx="10120797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he-IL" dirty="0"/>
              <a:t>מה התכנית?</a:t>
            </a: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BC23AD12-2134-487A-A8DE-A8465E13D472}"/>
              </a:ext>
            </a:extLst>
          </p:cNvPr>
          <p:cNvSpPr txBox="1"/>
          <p:nvPr/>
        </p:nvSpPr>
        <p:spPr>
          <a:xfrm>
            <a:off x="776176" y="2423161"/>
            <a:ext cx="9647983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חלק א' – ציר זמן עסקי</a:t>
            </a:r>
          </a:p>
          <a:p>
            <a:pPr algn="r"/>
            <a:r>
              <a:rPr lang="he-IL" sz="2800" dirty="0"/>
              <a:t>חלק ב' – דוח רווח הפסד, מימון (כולל </a:t>
            </a:r>
            <a:r>
              <a:rPr lang="he-IL" sz="2800" dirty="0" err="1"/>
              <a:t>הפיטצ</a:t>
            </a:r>
            <a:r>
              <a:rPr lang="he-IL" sz="2800" dirty="0"/>
              <a:t>' האישי שלי לגיוס)</a:t>
            </a:r>
          </a:p>
          <a:p>
            <a:pPr algn="r"/>
            <a:r>
              <a:rPr lang="he-IL" sz="2800" dirty="0"/>
              <a:t>חלק ג' – שאלות, וחששות לצאת לדרך.</a:t>
            </a:r>
          </a:p>
          <a:p>
            <a:endParaRPr lang="he-IL" sz="2800" dirty="0"/>
          </a:p>
          <a:p>
            <a:endParaRPr lang="he-IL" sz="2800" dirty="0"/>
          </a:p>
          <a:p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9543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034429" y="4264133"/>
            <a:ext cx="3879485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137160" y="20516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dirty="0"/>
          </a:p>
        </p:txBody>
      </p:sp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97544"/>
              </p:ext>
            </p:extLst>
          </p:nvPr>
        </p:nvGraphicFramePr>
        <p:xfrm>
          <a:off x="1016002" y="2183771"/>
          <a:ext cx="10220958" cy="298026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98141"/>
                <a:gridCol w="1246117"/>
                <a:gridCol w="1624152"/>
                <a:gridCol w="1316123"/>
                <a:gridCol w="1315707"/>
                <a:gridCol w="1828800"/>
                <a:gridCol w="1391918"/>
              </a:tblGrid>
              <a:tr h="596054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לוז שנתי</a:t>
                      </a:r>
                      <a:endParaRPr lang="he-IL" sz="2400" b="1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ינואר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 err="1">
                          <a:effectLst/>
                        </a:rPr>
                        <a:t>פבואר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מרץ - אפריל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מאי - אוגוסט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ספטמבר - </a:t>
                      </a:r>
                      <a:r>
                        <a:rPr lang="he-IL" sz="1600" u="sng" strike="noStrike" dirty="0" err="1">
                          <a:effectLst/>
                        </a:rPr>
                        <a:t>אוק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נובמבר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דצמבר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עבודה על דוגמיות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הוצאת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הוצאות סחורה לקריסמס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192106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תכנון</a:t>
                      </a:r>
                      <a:r>
                        <a:rPr lang="he-IL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u="none" strike="noStrike" dirty="0" smtClean="0">
                          <a:effectLst/>
                        </a:rPr>
                        <a:t>יצירת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err="1">
                          <a:effectLst/>
                        </a:rPr>
                        <a:t>אופטימיזציית</a:t>
                      </a:r>
                      <a:r>
                        <a:rPr lang="he-IL" sz="1600" u="none" strike="noStrike" dirty="0">
                          <a:effectLst/>
                        </a:rPr>
                        <a:t> תוכן אחרונה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222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0" y="14217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ציר זמן עסקי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3548280" y="595179"/>
            <a:ext cx="7242664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he-IL" dirty="0"/>
              <a:t>הוצאת טסטים</a:t>
            </a: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24" y="4400771"/>
            <a:ext cx="10805114" cy="854793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6454409" y="3721798"/>
            <a:ext cx="4036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dirty="0"/>
              <a:t>עבודה עם מחסן חיצוני במהלך הטסטים</a:t>
            </a:r>
          </a:p>
        </p:txBody>
      </p:sp>
      <p:sp>
        <p:nvSpPr>
          <p:cNvPr id="9" name="מלבן 8"/>
          <p:cNvSpPr/>
          <p:nvPr/>
        </p:nvSpPr>
        <p:spPr>
          <a:xfrm>
            <a:off x="3914152" y="2440997"/>
            <a:ext cx="6503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 err="1" smtClean="0"/>
              <a:t>אמאזון</a:t>
            </a:r>
            <a:r>
              <a:rPr lang="he-IL" dirty="0" smtClean="0"/>
              <a:t> </a:t>
            </a:r>
            <a:r>
              <a:rPr lang="he-IL" dirty="0"/>
              <a:t>זה מחסן </a:t>
            </a:r>
            <a:r>
              <a:rPr lang="he-IL" dirty="0" smtClean="0"/>
              <a:t>של</a:t>
            </a:r>
            <a:endParaRPr lang="en-US" dirty="0" smtClean="0"/>
          </a:p>
          <a:p>
            <a:pPr algn="r"/>
            <a:r>
              <a:rPr lang="en-US" dirty="0"/>
              <a:t>In and out</a:t>
            </a:r>
            <a:endParaRPr lang="he-IL" dirty="0" smtClean="0"/>
          </a:p>
          <a:p>
            <a:pPr algn="r"/>
            <a:r>
              <a:rPr lang="he-IL" dirty="0" smtClean="0"/>
              <a:t>– </a:t>
            </a:r>
            <a:r>
              <a:rPr lang="he-IL" dirty="0"/>
              <a:t>לשאוף להחזיק סחורה לא </a:t>
            </a:r>
            <a:r>
              <a:rPr lang="he-IL" dirty="0" smtClean="0"/>
              <a:t>יותר מחודש.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81932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034429" y="4264133"/>
            <a:ext cx="3879485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137160" y="20516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dirty="0"/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544436"/>
              </p:ext>
            </p:extLst>
          </p:nvPr>
        </p:nvGraphicFramePr>
        <p:xfrm>
          <a:off x="782632" y="2184390"/>
          <a:ext cx="10395712" cy="2735889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23756"/>
                <a:gridCol w="1267423"/>
                <a:gridCol w="1651921"/>
                <a:gridCol w="1338626"/>
                <a:gridCol w="1338202"/>
                <a:gridCol w="1860068"/>
                <a:gridCol w="1415716"/>
              </a:tblGrid>
              <a:tr h="547178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לוז שנתי</a:t>
                      </a:r>
                      <a:endParaRPr lang="he-IL" sz="2400" b="1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4717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ינואר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 err="1">
                          <a:effectLst/>
                        </a:rPr>
                        <a:t>פבואר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מרץ - אפריל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מאי - אוגוסט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ספטמבר - </a:t>
                      </a:r>
                      <a:r>
                        <a:rPr lang="he-IL" sz="1600" u="sng" strike="noStrike" dirty="0" err="1">
                          <a:effectLst/>
                        </a:rPr>
                        <a:t>אוק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נובמבר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דצמבר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47178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עבודה על דוגמיות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הוצאת טסטים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הוצאות סחורה לקריסמס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 תאמין לי האמריקאים</a:t>
                      </a:r>
                      <a:r>
                        <a:rPr lang="he-I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האלה קונים הכל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מכירות!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09435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תכנון</a:t>
                      </a:r>
                      <a:r>
                        <a:rPr lang="he-IL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u="none" strike="noStrike" dirty="0" smtClean="0">
                          <a:effectLst/>
                        </a:rPr>
                        <a:t>יצירת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err="1">
                          <a:effectLst/>
                        </a:rPr>
                        <a:t>אופטימיזציית</a:t>
                      </a:r>
                      <a:r>
                        <a:rPr lang="he-IL" sz="1600" u="none" strike="noStrike" dirty="0">
                          <a:effectLst/>
                        </a:rPr>
                        <a:t> תוכן אחרונה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אופטימיזציית תוכן אחרונה באמת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920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034429" y="4264133"/>
            <a:ext cx="3879485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137160" y="20516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dirty="0"/>
          </a:p>
        </p:txBody>
      </p:sp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26087"/>
              </p:ext>
            </p:extLst>
          </p:nvPr>
        </p:nvGraphicFramePr>
        <p:xfrm>
          <a:off x="985521" y="989087"/>
          <a:ext cx="10220958" cy="4172374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98141"/>
                <a:gridCol w="1246117"/>
                <a:gridCol w="1624152"/>
                <a:gridCol w="1316123"/>
                <a:gridCol w="1315707"/>
                <a:gridCol w="1828800"/>
                <a:gridCol w="1391918"/>
              </a:tblGrid>
              <a:tr h="596054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לוז שנתי</a:t>
                      </a:r>
                      <a:endParaRPr lang="he-IL" sz="2400" b="1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ינואר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 err="1">
                          <a:effectLst/>
                        </a:rPr>
                        <a:t>פבואר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מרץ - אפריל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מאי - אוגוסט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ספטמבר - </a:t>
                      </a:r>
                      <a:r>
                        <a:rPr lang="he-IL" sz="1600" u="sng" strike="noStrike" dirty="0" err="1">
                          <a:effectLst/>
                        </a:rPr>
                        <a:t>אוק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נובמבר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דצמבר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עבודה על דוגמיות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הוצאת טסטים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הוצאות סחורה לקריסמס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 תאמין לי האמריקאים</a:t>
                      </a:r>
                      <a:r>
                        <a:rPr lang="he-I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האלה קונים הכל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מכירות!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192106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תכנון</a:t>
                      </a:r>
                      <a:r>
                        <a:rPr lang="he-IL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u="none" strike="noStrike" dirty="0" smtClean="0">
                          <a:effectLst/>
                        </a:rPr>
                        <a:t>יצירת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err="1">
                          <a:effectLst/>
                        </a:rPr>
                        <a:t>אופטימיזציית</a:t>
                      </a:r>
                      <a:r>
                        <a:rPr lang="he-IL" sz="1600" u="none" strike="noStrike" dirty="0">
                          <a:effectLst/>
                        </a:rPr>
                        <a:t> תוכן אחרונה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אופטימיזציית תוכן אחרונה באמת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192106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הוצאות סחורה לפני החג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סחורת </a:t>
                      </a:r>
                      <a:r>
                        <a:rPr lang="en-US" sz="1600" u="none" strike="noStrike" dirty="0">
                          <a:effectLst/>
                        </a:rPr>
                        <a:t>Restock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סחורת </a:t>
                      </a:r>
                      <a:r>
                        <a:rPr lang="en-US" sz="1600" u="none" strike="noStrike" dirty="0">
                          <a:effectLst/>
                        </a:rPr>
                        <a:t>Restock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מימון לקראת החג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מכירות!</a:t>
                      </a:r>
                      <a:endParaRPr lang="he-IL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הוצאות סחורה לפני החג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453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-54704" y="14217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749808" y="835371"/>
            <a:ext cx="10772599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he-IL" dirty="0" smtClean="0"/>
              <a:t>עובדים ביחד –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 הבנה של איך הכסף עובד בעסק</a:t>
            </a: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496BF45-91D5-43E7-AA18-C1511A1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10BD4D64-5991-4164-9015-779ED4DD2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COVID-19">
            <a:extLst>
              <a:ext uri="{FF2B5EF4-FFF2-40B4-BE49-F238E27FC236}">
                <a16:creationId xmlns:a16="http://schemas.microsoft.com/office/drawing/2014/main" xmlns="" id="{4291F134-A38D-4EB2-96D7-32FE8D825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93" y="-175960"/>
            <a:ext cx="12287693" cy="720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-54704" y="14217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990227" y="835371"/>
            <a:ext cx="10532180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THRASIO And the Amazon Aggregator  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37150883-FC1E-455B-9DE3-298BBA4D699B}"/>
              </a:ext>
            </a:extLst>
          </p:cNvPr>
          <p:cNvSpPr txBox="1"/>
          <p:nvPr/>
        </p:nvSpPr>
        <p:spPr>
          <a:xfrm>
            <a:off x="1382232" y="2966484"/>
            <a:ext cx="751447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hlinkClick r:id="rId4"/>
              </a:rPr>
              <a:t/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/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https://www.thrasio.com/for-sellers</a:t>
            </a:r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https://www.marketplacepulse.com/aggregators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https://empireflippers.com/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0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297007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825809"/>
            <a:ext cx="10843810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smtClean="0"/>
              <a:t>7 </a:t>
            </a:r>
            <a:r>
              <a:rPr lang="en-US" dirty="0"/>
              <a:t>figure </a:t>
            </a:r>
            <a:r>
              <a:rPr lang="en-US" dirty="0" smtClean="0"/>
              <a:t>business</a:t>
            </a:r>
            <a:endParaRPr lang="he-IL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4" name="טבלה 5">
            <a:extLst>
              <a:ext uri="{FF2B5EF4-FFF2-40B4-BE49-F238E27FC236}">
                <a16:creationId xmlns:a16="http://schemas.microsoft.com/office/drawing/2014/main" xmlns="" id="{8827A2D9-4F95-461A-930C-9BEF26B0D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41269"/>
              </p:ext>
            </p:extLst>
          </p:nvPr>
        </p:nvGraphicFramePr>
        <p:xfrm>
          <a:off x="511520" y="2595703"/>
          <a:ext cx="4712642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56321">
                  <a:extLst>
                    <a:ext uri="{9D8B030D-6E8A-4147-A177-3AD203B41FA5}">
                      <a16:colId xmlns:a16="http://schemas.microsoft.com/office/drawing/2014/main" xmlns="" val="1534107152"/>
                    </a:ext>
                  </a:extLst>
                </a:gridCol>
                <a:gridCol w="2356321">
                  <a:extLst>
                    <a:ext uri="{9D8B030D-6E8A-4147-A177-3AD203B41FA5}">
                      <a16:colId xmlns:a16="http://schemas.microsoft.com/office/drawing/2014/main" xmlns="" val="278609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הכנסות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1,000,000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604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(</a:t>
                      </a:r>
                      <a:r>
                        <a:rPr lang="en-US" dirty="0"/>
                        <a:t>(EBIDA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200,000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820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Multiplier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4-5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9556273"/>
                  </a:ext>
                </a:extLst>
              </a:tr>
            </a:tbl>
          </a:graphicData>
        </a:graphic>
      </p:graphicFrame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71E24A2B-19C2-4F1A-8542-C317DF56A213}"/>
              </a:ext>
            </a:extLst>
          </p:cNvPr>
          <p:cNvSpPr txBox="1"/>
          <p:nvPr/>
        </p:nvSpPr>
        <p:spPr>
          <a:xfrm>
            <a:off x="4752753" y="2483530"/>
            <a:ext cx="6976061" cy="30162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3800" dirty="0"/>
              <a:t>Sale multiplier </a:t>
            </a:r>
            <a:endParaRPr lang="he-IL" sz="3800" dirty="0"/>
          </a:p>
          <a:p>
            <a:pPr algn="r"/>
            <a:endParaRPr lang="he-IL" sz="3800" dirty="0"/>
          </a:p>
          <a:p>
            <a:pPr algn="r"/>
            <a:endParaRPr lang="he-IL" sz="3800" dirty="0"/>
          </a:p>
          <a:p>
            <a:pPr algn="r"/>
            <a:endParaRPr lang="he-IL" sz="3800" dirty="0"/>
          </a:p>
          <a:p>
            <a:pPr algn="r"/>
            <a:r>
              <a:rPr lang="en-US" sz="3800" dirty="0"/>
              <a:t>Built to scale – scale your business</a:t>
            </a:r>
            <a:endParaRPr lang="he-IL" sz="3800" dirty="0"/>
          </a:p>
        </p:txBody>
      </p:sp>
    </p:spTree>
    <p:extLst>
      <p:ext uri="{BB962C8B-B14F-4D97-AF65-F5344CB8AC3E}">
        <p14:creationId xmlns:p14="http://schemas.microsoft.com/office/powerpoint/2010/main" val="4194793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>
            <a:cxnSpLocks/>
          </p:cNvCxnSpPr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648589"/>
            <a:ext cx="10758750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Funding – Funding working capital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472099EF-9023-4D00-AB86-47EE0985ED82}"/>
              </a:ext>
            </a:extLst>
          </p:cNvPr>
          <p:cNvSpPr txBox="1"/>
          <p:nvPr/>
        </p:nvSpPr>
        <p:spPr>
          <a:xfrm>
            <a:off x="1924493" y="2392326"/>
            <a:ext cx="927893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/>
              <a:t>Bank </a:t>
            </a:r>
            <a:r>
              <a:rPr lang="en-US" sz="3200" dirty="0"/>
              <a:t>loan </a:t>
            </a:r>
            <a:endParaRPr lang="he-IL" sz="3200" dirty="0"/>
          </a:p>
          <a:p>
            <a:r>
              <a:rPr lang="en-US" sz="3200" dirty="0"/>
              <a:t>Funding in the </a:t>
            </a:r>
            <a:r>
              <a:rPr lang="en-US" sz="3200" dirty="0" smtClean="0"/>
              <a:t>US</a:t>
            </a:r>
          </a:p>
          <a:p>
            <a:r>
              <a:rPr lang="en-US" sz="3200" dirty="0" smtClean="0"/>
              <a:t>Amazon lending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719134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974037"/>
            <a:ext cx="10843810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Funding – </a:t>
            </a:r>
            <a:r>
              <a:rPr lang="en-US" sz="6000" dirty="0"/>
              <a:t>Bank loan </a:t>
            </a:r>
            <a:endParaRPr lang="he-IL" sz="6000" dirty="0"/>
          </a:p>
          <a:p>
            <a:pPr>
              <a:spcBef>
                <a:spcPts val="0"/>
              </a:spcBef>
            </a:pPr>
            <a:r>
              <a:rPr lang="en-US" dirty="0" err="1"/>
              <a:t>Hapoalim</a:t>
            </a:r>
            <a:r>
              <a:rPr lang="en-US" dirty="0"/>
              <a:t> bank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9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034429" y="4264133"/>
            <a:ext cx="3879485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he-IL" dirty="0"/>
              <a:t>איך מתנהלת חברה (אמריקאית) קמעונאית</a:t>
            </a: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95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597454" y="837664"/>
            <a:ext cx="11184052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Funding – US funding, requires a US company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F3B31840-E472-4BE0-9189-549F45860F84}"/>
              </a:ext>
            </a:extLst>
          </p:cNvPr>
          <p:cNvSpPr txBox="1"/>
          <p:nvPr/>
        </p:nvSpPr>
        <p:spPr>
          <a:xfrm>
            <a:off x="839972" y="2668772"/>
            <a:ext cx="8208335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hlinkClick r:id="rId4"/>
              </a:rPr>
              <a:t>https://register.payoneer.com/en/solution/capital-advance/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https://www.accrueme.com/</a:t>
            </a:r>
            <a:br>
              <a:rPr lang="en-US" dirty="0">
                <a:hlinkClick r:id="rId5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https://www.payability.com/instant-advance/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https://www.forever8.com</a:t>
            </a:r>
            <a:r>
              <a:rPr lang="en-US" dirty="0" smtClean="0"/>
              <a:t>/</a:t>
            </a:r>
            <a:br>
              <a:rPr lang="en-US" dirty="0" smtClean="0"/>
            </a:br>
            <a:endParaRPr lang="en-US" dirty="0"/>
          </a:p>
          <a:p>
            <a:r>
              <a:rPr lang="he-IL" dirty="0"/>
              <a:t>גיוס המונים – </a:t>
            </a:r>
          </a:p>
          <a:p>
            <a:r>
              <a:rPr lang="en-US" dirty="0"/>
              <a:t>Kickstarter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10568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597454" y="-44257"/>
            <a:ext cx="10269652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Funding – Amazon lending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F3A5CB5F-05DC-47C9-B882-3F57CA244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755" y="1207156"/>
            <a:ext cx="6588374" cy="48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13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-109407" y="78179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648589"/>
            <a:ext cx="11184052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Funding –Meeting an investor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F3B31840-E472-4BE0-9189-549F45860F84}"/>
              </a:ext>
            </a:extLst>
          </p:cNvPr>
          <p:cNvSpPr txBox="1"/>
          <p:nvPr/>
        </p:nvSpPr>
        <p:spPr>
          <a:xfrm>
            <a:off x="1842574" y="2600749"/>
            <a:ext cx="820833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/>
              <a:t>Partnership</a:t>
            </a:r>
            <a:br>
              <a:rPr lang="en-US" sz="4000" dirty="0"/>
            </a:br>
            <a:endParaRPr lang="he-IL" sz="4000" dirty="0"/>
          </a:p>
          <a:p>
            <a:pPr algn="ctr"/>
            <a:r>
              <a:rPr lang="en-US" sz="4000" dirty="0"/>
              <a:t>Funding working capital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2075917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-109407" y="0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807009"/>
            <a:ext cx="11184052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Funding –</a:t>
            </a:r>
            <a:br>
              <a:rPr lang="en-US" dirty="0"/>
            </a:br>
            <a:r>
              <a:rPr lang="en-US" dirty="0"/>
              <a:t>What is important to the investor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F3B31840-E472-4BE0-9189-549F45860F84}"/>
              </a:ext>
            </a:extLst>
          </p:cNvPr>
          <p:cNvSpPr txBox="1"/>
          <p:nvPr/>
        </p:nvSpPr>
        <p:spPr>
          <a:xfrm>
            <a:off x="1233377" y="2406623"/>
            <a:ext cx="9402323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Who are you? What is your drive</a:t>
            </a:r>
            <a:r>
              <a:rPr lang="en-US" sz="3200" dirty="0" smtClean="0"/>
              <a:t>?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Business model, business stability and business </a:t>
            </a:r>
            <a:r>
              <a:rPr lang="en-US" sz="3200" dirty="0" smtClean="0"/>
              <a:t>plan</a:t>
            </a:r>
          </a:p>
          <a:p>
            <a:r>
              <a:rPr lang="en-US" sz="3200" dirty="0" smtClean="0"/>
              <a:t>Risks </a:t>
            </a:r>
            <a:r>
              <a:rPr lang="en-US" sz="3200" dirty="0" err="1" smtClean="0"/>
              <a:t>Risks</a:t>
            </a:r>
            <a:r>
              <a:rPr lang="en-US" sz="3200" dirty="0" smtClean="0"/>
              <a:t> </a:t>
            </a:r>
            <a:r>
              <a:rPr lang="en-US" sz="3200" dirty="0" err="1" smtClean="0"/>
              <a:t>Risks</a:t>
            </a:r>
            <a:endParaRPr lang="he-IL" sz="3200" dirty="0"/>
          </a:p>
          <a:p>
            <a:r>
              <a:rPr lang="he-IL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697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ציר זמן עסקי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648589"/>
            <a:ext cx="7242664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Business time-line 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BA4AAA8-4677-4099-8CDE-556938E4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65"/>
            <a:ext cx="12293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71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192FB27E-FBDB-48FB-A00A-98538ABC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E35AADCE-391C-4609-AF18-37ADA3B31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61419FD-E070-4D2F-A96D-189B124D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815"/>
            <a:ext cx="12192000" cy="75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2157984" y="3730752"/>
            <a:ext cx="1947672" cy="72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7103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-109407" y="78179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84486" y="40518"/>
            <a:ext cx="11184052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>
                <a:cs typeface="Calibri" panose="020F0502020204030204" pitchFamily="34" charset="0"/>
              </a:rPr>
              <a:t>Funding options summary</a:t>
            </a: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6" name="טבלה 6">
            <a:extLst>
              <a:ext uri="{FF2B5EF4-FFF2-40B4-BE49-F238E27FC236}">
                <a16:creationId xmlns:a16="http://schemas.microsoft.com/office/drawing/2014/main" xmlns="" id="{460CE53A-10AE-41B9-AF70-2DF236BE0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321"/>
              </p:ext>
            </p:extLst>
          </p:nvPr>
        </p:nvGraphicFramePr>
        <p:xfrm>
          <a:off x="1526825" y="1257614"/>
          <a:ext cx="9099374" cy="460751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275021">
                  <a:extLst>
                    <a:ext uri="{9D8B030D-6E8A-4147-A177-3AD203B41FA5}">
                      <a16:colId xmlns:a16="http://schemas.microsoft.com/office/drawing/2014/main" xmlns="" val="1929188977"/>
                    </a:ext>
                  </a:extLst>
                </a:gridCol>
                <a:gridCol w="2523457">
                  <a:extLst>
                    <a:ext uri="{9D8B030D-6E8A-4147-A177-3AD203B41FA5}">
                      <a16:colId xmlns:a16="http://schemas.microsoft.com/office/drawing/2014/main" xmlns="" val="3714716662"/>
                    </a:ext>
                  </a:extLst>
                </a:gridCol>
                <a:gridCol w="2300896">
                  <a:extLst>
                    <a:ext uri="{9D8B030D-6E8A-4147-A177-3AD203B41FA5}">
                      <a16:colId xmlns:a16="http://schemas.microsoft.com/office/drawing/2014/main" xmlns="" val="1157292589"/>
                    </a:ext>
                  </a:extLst>
                </a:gridCol>
              </a:tblGrid>
              <a:tr h="838581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/>
                        <a:t>$100k+</a:t>
                      </a:r>
                      <a:r>
                        <a:rPr lang="he-IL" sz="3400" dirty="0"/>
                        <a:t>ּּ</a:t>
                      </a:r>
                    </a:p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/>
                        <a:t>$30k</a:t>
                      </a:r>
                      <a:endParaRPr lang="he-IL" sz="3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400" dirty="0"/>
                        <a:t>$10k</a:t>
                      </a:r>
                      <a:endParaRPr lang="he-IL" sz="3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2894618"/>
                  </a:ext>
                </a:extLst>
              </a:tr>
              <a:tr h="651919">
                <a:tc>
                  <a:txBody>
                    <a:bodyPr/>
                    <a:lstStyle/>
                    <a:p>
                      <a:pPr rtl="1"/>
                      <a:r>
                        <a:rPr lang="en-US" sz="2600" dirty="0"/>
                        <a:t>Your Capital</a:t>
                      </a:r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2600" dirty="0"/>
                        <a:t>Your Capital</a:t>
                      </a:r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2600" dirty="0"/>
                        <a:t>Your Capital</a:t>
                      </a:r>
                      <a:endParaRPr lang="he-I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3637816"/>
                  </a:ext>
                </a:extLst>
              </a:tr>
              <a:tr h="651919">
                <a:tc>
                  <a:txBody>
                    <a:bodyPr/>
                    <a:lstStyle/>
                    <a:p>
                      <a:pPr rtl="1"/>
                      <a:r>
                        <a:rPr lang="en-US" sz="2600" dirty="0"/>
                        <a:t>B</a:t>
                      </a:r>
                      <a:r>
                        <a:rPr lang="he-IL" altLang="zh-CN" sz="2600" dirty="0"/>
                        <a:t>a</a:t>
                      </a:r>
                      <a:r>
                        <a:rPr lang="en-US" altLang="zh-CN" sz="2600" dirty="0" err="1"/>
                        <a:t>nk</a:t>
                      </a:r>
                      <a:r>
                        <a:rPr lang="en-US" altLang="zh-CN" sz="2600" dirty="0"/>
                        <a:t> loan</a:t>
                      </a:r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2600" dirty="0"/>
                        <a:t>B</a:t>
                      </a:r>
                      <a:r>
                        <a:rPr lang="he-IL" altLang="zh-CN" sz="2600" dirty="0"/>
                        <a:t>a</a:t>
                      </a:r>
                      <a:r>
                        <a:rPr lang="en-US" altLang="zh-CN" sz="2600" dirty="0" err="1"/>
                        <a:t>nk</a:t>
                      </a:r>
                      <a:r>
                        <a:rPr lang="en-US" altLang="zh-CN" sz="2600" dirty="0"/>
                        <a:t> loan</a:t>
                      </a:r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6288657"/>
                  </a:ext>
                </a:extLst>
              </a:tr>
              <a:tr h="838581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Private investors</a:t>
                      </a:r>
                      <a:endParaRPr lang="he-IL" sz="2600" dirty="0"/>
                    </a:p>
                    <a:p>
                      <a:pPr rtl="1"/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Private investors</a:t>
                      </a:r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8419308"/>
                  </a:ext>
                </a:extLst>
              </a:tr>
              <a:tr h="651919">
                <a:tc>
                  <a:txBody>
                    <a:bodyPr/>
                    <a:lstStyle/>
                    <a:p>
                      <a:pPr rtl="1"/>
                      <a:r>
                        <a:rPr lang="en-US" sz="2600" dirty="0"/>
                        <a:t>Amazon lending</a:t>
                      </a:r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068400"/>
                  </a:ext>
                </a:extLst>
              </a:tr>
              <a:tr h="838581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Fintech (</a:t>
                      </a:r>
                      <a:r>
                        <a:rPr lang="en-US" sz="2600" dirty="0" err="1"/>
                        <a:t>Payoneer</a:t>
                      </a:r>
                      <a:r>
                        <a:rPr lang="en-US" sz="2600" dirty="0"/>
                        <a:t> etc..)</a:t>
                      </a:r>
                      <a:endParaRPr lang="he-IL" sz="2600" dirty="0"/>
                    </a:p>
                    <a:p>
                      <a:pPr rtl="1"/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4280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827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ציר זמן עסקי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671250" y="648589"/>
            <a:ext cx="7242664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Business time-line 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BA4AAA8-4677-4099-8CDE-556938E4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65"/>
            <a:ext cx="12293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ציר זמן עסקי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247296" y="192209"/>
            <a:ext cx="7242664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Business time-line </a:t>
            </a:r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4F737729-D9AE-4148-AC6A-B402F333576B}"/>
              </a:ext>
            </a:extLst>
          </p:cNvPr>
          <p:cNvSpPr txBox="1"/>
          <p:nvPr/>
        </p:nvSpPr>
        <p:spPr>
          <a:xfrm>
            <a:off x="1307805" y="2381693"/>
            <a:ext cx="5996762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800" u="sng" dirty="0"/>
              <a:t>YEARLY GOAL:</a:t>
            </a:r>
            <a:br>
              <a:rPr lang="en-US" sz="3800" u="sng" dirty="0"/>
            </a:br>
            <a:r>
              <a:rPr lang="en-US" sz="3800" u="sng" dirty="0"/>
              <a:t/>
            </a:r>
            <a:br>
              <a:rPr lang="en-US" sz="3800" u="sng" dirty="0"/>
            </a:br>
            <a:endParaRPr lang="en-US" sz="3800" u="sng" dirty="0"/>
          </a:p>
          <a:p>
            <a:endParaRPr lang="he-IL" sz="3800" u="sng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145F7797-FDB2-4A73-849D-A650EFF367A8}"/>
              </a:ext>
            </a:extLst>
          </p:cNvPr>
          <p:cNvSpPr txBox="1"/>
          <p:nvPr/>
        </p:nvSpPr>
        <p:spPr>
          <a:xfrm>
            <a:off x="3423684" y="3710763"/>
            <a:ext cx="406627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/>
              <a:t>$30k Sales</a:t>
            </a:r>
            <a:endParaRPr lang="he-IL" sz="4800" dirty="0"/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0409"/>
              </p:ext>
            </p:extLst>
          </p:nvPr>
        </p:nvGraphicFramePr>
        <p:xfrm>
          <a:off x="1016002" y="2270186"/>
          <a:ext cx="10220958" cy="2813643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98141"/>
                <a:gridCol w="1246117"/>
                <a:gridCol w="1624152"/>
                <a:gridCol w="1316123"/>
                <a:gridCol w="1526143"/>
                <a:gridCol w="1204113"/>
                <a:gridCol w="1806169"/>
              </a:tblGrid>
              <a:tr h="429429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לוז שנתי</a:t>
                      </a:r>
                      <a:endParaRPr lang="he-IL" sz="2400" b="1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ינואר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 err="1">
                          <a:effectLst/>
                        </a:rPr>
                        <a:t>פבואר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192106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8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034429" y="4264133"/>
            <a:ext cx="3879485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137160" y="20516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mtClean="0"/>
              <a:t>אוקיי מצאתי מוצר, מצאתי ספק </a:t>
            </a:r>
            <a:br>
              <a:rPr lang="he-IL" smtClean="0"/>
            </a:br>
            <a:r>
              <a:rPr lang="he-IL" smtClean="0"/>
              <a:t/>
            </a:r>
            <a:br>
              <a:rPr lang="he-IL" smtClean="0"/>
            </a:br>
            <a:r>
              <a:rPr lang="en-US" smtClean="0"/>
              <a:t>Now what?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7721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034429" y="4264133"/>
            <a:ext cx="3879485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137160" y="20516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dirty="0"/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77659"/>
              </p:ext>
            </p:extLst>
          </p:nvPr>
        </p:nvGraphicFramePr>
        <p:xfrm>
          <a:off x="969311" y="2395499"/>
          <a:ext cx="10220958" cy="298026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98141"/>
                <a:gridCol w="1246117"/>
                <a:gridCol w="1624152"/>
                <a:gridCol w="1316123"/>
                <a:gridCol w="1526143"/>
                <a:gridCol w="1204113"/>
                <a:gridCol w="1806169"/>
              </a:tblGrid>
              <a:tr h="596054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לוז שנתי</a:t>
                      </a:r>
                      <a:endParaRPr lang="he-IL" sz="2400" b="1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ינואר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 err="1">
                          <a:effectLst/>
                        </a:rPr>
                        <a:t>פבואר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מרץ - אפריל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מאי - אוגוסט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ספטמבר - </a:t>
                      </a:r>
                      <a:r>
                        <a:rPr lang="he-IL" sz="1600" u="sng" strike="noStrike" dirty="0" err="1">
                          <a:effectLst/>
                        </a:rPr>
                        <a:t>אוק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נובמבר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דצמבר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עבודה על דוגמיות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192106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תכנון</a:t>
                      </a:r>
                      <a:r>
                        <a:rPr lang="he-IL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12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ציר זמן עסקי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1448960" y="844543"/>
            <a:ext cx="8966056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he-IL" dirty="0"/>
              <a:t>בדיקת דוגמיות + תכנון תוכן</a:t>
            </a: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xmlns="" id="{4F737729-D9AE-4148-AC6A-B402F333576B}"/>
              </a:ext>
            </a:extLst>
          </p:cNvPr>
          <p:cNvSpPr txBox="1"/>
          <p:nvPr/>
        </p:nvSpPr>
        <p:spPr>
          <a:xfrm>
            <a:off x="1115568" y="2543765"/>
            <a:ext cx="712317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 smtClean="0"/>
              <a:t>קבלת </a:t>
            </a:r>
            <a:r>
              <a:rPr lang="he-IL" sz="2400" dirty="0"/>
              <a:t>דוגמאות ממספר ספקים (מומלץ)</a:t>
            </a:r>
          </a:p>
          <a:p>
            <a:pPr algn="r"/>
            <a:r>
              <a:rPr lang="he-IL" sz="2400" dirty="0"/>
              <a:t>הזמנת דוגמאות של מתחרים (אריזה, מה בקופסא)</a:t>
            </a:r>
          </a:p>
          <a:p>
            <a:pPr algn="r"/>
            <a:r>
              <a:rPr lang="he-IL" sz="2400" dirty="0"/>
              <a:t>השוואת איכות – ניתוח ביקורות – דוגמה של מוצר</a:t>
            </a:r>
          </a:p>
          <a:p>
            <a:pPr algn="r"/>
            <a:r>
              <a:rPr lang="he-IL" sz="2400" dirty="0"/>
              <a:t>תכנון </a:t>
            </a:r>
            <a:r>
              <a:rPr lang="he-IL" sz="2400" dirty="0" err="1"/>
              <a:t>הליסט</a:t>
            </a:r>
            <a:r>
              <a:rPr lang="he-IL" sz="2400" dirty="0"/>
              <a:t> תוך כדי תכנון המוצר – מחקר מתחרים מעמיק</a:t>
            </a:r>
          </a:p>
        </p:txBody>
      </p:sp>
    </p:spTree>
    <p:extLst>
      <p:ext uri="{BB962C8B-B14F-4D97-AF65-F5344CB8AC3E}">
        <p14:creationId xmlns:p14="http://schemas.microsoft.com/office/powerpoint/2010/main" val="346491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מימון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4034429" y="4264133"/>
            <a:ext cx="3879485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20" name="כותרת 1"/>
          <p:cNvSpPr txBox="1">
            <a:spLocks/>
          </p:cNvSpPr>
          <p:nvPr/>
        </p:nvSpPr>
        <p:spPr>
          <a:xfrm>
            <a:off x="137160" y="20516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dirty="0"/>
          </a:p>
        </p:txBody>
      </p:sp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206552"/>
              </p:ext>
            </p:extLst>
          </p:nvPr>
        </p:nvGraphicFramePr>
        <p:xfrm>
          <a:off x="1016002" y="2183771"/>
          <a:ext cx="10220958" cy="298026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98141"/>
                <a:gridCol w="1246117"/>
                <a:gridCol w="1624152"/>
                <a:gridCol w="1316123"/>
                <a:gridCol w="1315707"/>
                <a:gridCol w="1828800"/>
                <a:gridCol w="1391918"/>
              </a:tblGrid>
              <a:tr h="596054"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4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לוז שנתי</a:t>
                      </a:r>
                      <a:endParaRPr lang="he-IL" sz="2400" b="1" i="0" u="sng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ינואר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 err="1">
                          <a:effectLst/>
                        </a:rPr>
                        <a:t>פבואר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מרץ - אפריל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מאי - אוגוסט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ספטמבר - </a:t>
                      </a:r>
                      <a:r>
                        <a:rPr lang="he-IL" sz="1600" u="sng" strike="noStrike" dirty="0" err="1">
                          <a:effectLst/>
                        </a:rPr>
                        <a:t>אוק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נובמבר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sng" strike="noStrike" dirty="0">
                          <a:effectLst/>
                        </a:rPr>
                        <a:t>דצמבר</a:t>
                      </a:r>
                      <a:endParaRPr lang="he-IL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96054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 smtClean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תכנון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>
                          <a:effectLst/>
                        </a:rPr>
                        <a:t>עבודה על דוגמיות</a:t>
                      </a:r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u="none" strike="noStrike" dirty="0">
                          <a:effectLst/>
                        </a:rPr>
                        <a:t>הוצאת טסטים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192106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חג סיני</a:t>
                      </a:r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תכנון</a:t>
                      </a:r>
                      <a:r>
                        <a:rPr lang="he-IL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u="none" strike="noStrike" dirty="0" smtClean="0">
                          <a:effectLst/>
                        </a:rPr>
                        <a:t>יצירת תוכן</a:t>
                      </a:r>
                      <a:endParaRPr lang="he-I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1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2" name="מלבן 1"/>
          <p:cNvSpPr/>
          <p:nvPr/>
        </p:nvSpPr>
        <p:spPr>
          <a:xfrm>
            <a:off x="7913914" y="848247"/>
            <a:ext cx="2190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/>
              <a:t>בניית תוכן</a:t>
            </a:r>
          </a:p>
        </p:txBody>
      </p:sp>
    </p:spTree>
    <p:extLst>
      <p:ext uri="{BB962C8B-B14F-4D97-AF65-F5344CB8AC3E}">
        <p14:creationId xmlns:p14="http://schemas.microsoft.com/office/powerpoint/2010/main" val="142771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971C6E5-6833-284C-A4A4-96A28661B8F2}"/>
              </a:ext>
            </a:extLst>
          </p:cNvPr>
          <p:cNvGrpSpPr/>
          <p:nvPr/>
        </p:nvGrpSpPr>
        <p:grpSpPr>
          <a:xfrm>
            <a:off x="111008" y="53166"/>
            <a:ext cx="12301407" cy="6858000"/>
            <a:chOff x="-356703" y="0"/>
            <a:chExt cx="12301407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7DEC5DE-9F62-8A40-9087-BBB092B93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38097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522F49F-E233-504F-AE3C-84FE7372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</a:blip>
            <a:srcRect r="95435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BA25A8-0154-1643-A511-ECF3F035A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3914" y="6099874"/>
            <a:ext cx="3754624" cy="347275"/>
          </a:xfrm>
        </p:spPr>
        <p:txBody>
          <a:bodyPr wrap="square">
            <a:spAutoFit/>
          </a:bodyPr>
          <a:lstStyle/>
          <a:p>
            <a:pPr algn="r"/>
            <a:r>
              <a:rPr lang="he-IL" sz="1800" b="1" dirty="0">
                <a:solidFill>
                  <a:srgbClr val="831B3E"/>
                </a:solidFill>
                <a:latin typeface="Ploni DL 1.1 AAA" panose="00000500000000000000" pitchFamily="2" charset="-79"/>
                <a:cs typeface="Ploni DL 1.1 AAA" panose="00000500000000000000" pitchFamily="2" charset="-79"/>
              </a:rPr>
              <a:t>עידן כהן | ציר זמן עסקי</a:t>
            </a:r>
            <a:endParaRPr lang="en-US" sz="1800" b="1" dirty="0">
              <a:solidFill>
                <a:srgbClr val="831B3E"/>
              </a:solidFill>
              <a:latin typeface="Ploni DL 1.1 AAA" panose="00000500000000000000" pitchFamily="2" charset="-79"/>
              <a:cs typeface="Ploni DL 1.1 AAA" panose="000005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C86F23-30F7-BD44-8396-6CA0917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4" y="6099873"/>
            <a:ext cx="1703012" cy="302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77D030-A1DA-6941-9BD7-099A2DDC7CCD}"/>
              </a:ext>
            </a:extLst>
          </p:cNvPr>
          <p:cNvSpPr/>
          <p:nvPr/>
        </p:nvSpPr>
        <p:spPr>
          <a:xfrm>
            <a:off x="247296" y="297008"/>
            <a:ext cx="11697408" cy="6263985"/>
          </a:xfrm>
          <a:prstGeom prst="rect">
            <a:avLst/>
          </a:prstGeom>
          <a:noFill/>
          <a:ln w="6350">
            <a:solidFill>
              <a:srgbClr val="831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6F68FB4-B636-804B-A08F-2F69474506D3}"/>
              </a:ext>
            </a:extLst>
          </p:cNvPr>
          <p:cNvCxnSpPr/>
          <p:nvPr/>
        </p:nvCxnSpPr>
        <p:spPr>
          <a:xfrm>
            <a:off x="247296" y="5883962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982FADE-169F-864F-AB13-0EACB07FBA33}"/>
              </a:ext>
            </a:extLst>
          </p:cNvPr>
          <p:cNvCxnSpPr/>
          <p:nvPr/>
        </p:nvCxnSpPr>
        <p:spPr>
          <a:xfrm>
            <a:off x="247296" y="2007701"/>
            <a:ext cx="11697408" cy="0"/>
          </a:xfrm>
          <a:prstGeom prst="line">
            <a:avLst/>
          </a:prstGeom>
          <a:ln>
            <a:solidFill>
              <a:srgbClr val="831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9;p13">
            <a:extLst>
              <a:ext uri="{FF2B5EF4-FFF2-40B4-BE49-F238E27FC236}">
                <a16:creationId xmlns:a16="http://schemas.microsoft.com/office/drawing/2014/main" xmlns="" id="{3EE9CFEF-7FEE-4842-BB57-DC149DE2EEE0}"/>
              </a:ext>
            </a:extLst>
          </p:cNvPr>
          <p:cNvSpPr txBox="1">
            <a:spLocks/>
          </p:cNvSpPr>
          <p:nvPr/>
        </p:nvSpPr>
        <p:spPr>
          <a:xfrm>
            <a:off x="1448960" y="844543"/>
            <a:ext cx="8966056" cy="11966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he-IL" dirty="0" smtClean="0"/>
              <a:t>בדיקת דוגמיות + תכנון תוכן</a:t>
            </a:r>
            <a:endParaRPr lang="en-US" dirty="0"/>
          </a:p>
        </p:txBody>
      </p:sp>
      <p:sp>
        <p:nvSpPr>
          <p:cNvPr id="15" name="Google Shape;60;p13">
            <a:extLst>
              <a:ext uri="{FF2B5EF4-FFF2-40B4-BE49-F238E27FC236}">
                <a16:creationId xmlns:a16="http://schemas.microsoft.com/office/drawing/2014/main" xmlns="" id="{0D72EE3A-38B6-494A-AE63-547D89BEFC07}"/>
              </a:ext>
            </a:extLst>
          </p:cNvPr>
          <p:cNvSpPr txBox="1">
            <a:spLocks/>
          </p:cNvSpPr>
          <p:nvPr/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9" name="מציין מיקום תוכן 2"/>
          <p:cNvSpPr txBox="1">
            <a:spLocks/>
          </p:cNvSpPr>
          <p:nvPr/>
        </p:nvSpPr>
        <p:spPr>
          <a:xfrm>
            <a:off x="838200" y="27540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Char char="-"/>
            </a:pPr>
            <a:r>
              <a:rPr lang="he-IL" dirty="0" smtClean="0"/>
              <a:t>עבודה עם צלם ומעצב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Fiver, </a:t>
            </a:r>
            <a:r>
              <a:rPr lang="en-US" dirty="0" err="1" smtClean="0"/>
              <a:t>upwork</a:t>
            </a:r>
            <a:r>
              <a:rPr lang="he-IL" dirty="0" smtClean="0"/>
              <a:t>, מכר.</a:t>
            </a:r>
            <a:endParaRPr lang="en-US" dirty="0" smtClean="0"/>
          </a:p>
          <a:p>
            <a:pPr algn="r"/>
            <a:r>
              <a:rPr lang="en-US" dirty="0" smtClean="0"/>
              <a:t>     </a:t>
            </a:r>
            <a:r>
              <a:rPr lang="he-IL" dirty="0" smtClean="0"/>
              <a:t>הכנת תמונות אקסטרה</a:t>
            </a:r>
            <a:endParaRPr lang="en-US" dirty="0" smtClean="0"/>
          </a:p>
          <a:p>
            <a:pPr algn="r"/>
            <a:r>
              <a:rPr lang="he-IL" dirty="0" smtClean="0"/>
              <a:t> </a:t>
            </a:r>
            <a:r>
              <a:rPr lang="en-US" dirty="0" smtClean="0"/>
              <a:t>   a/b testing</a:t>
            </a:r>
          </a:p>
          <a:p>
            <a:pPr algn="r"/>
            <a:r>
              <a:rPr lang="he-IL" dirty="0"/>
              <a:t>(בייחוד לתמונה ראשית</a:t>
            </a:r>
            <a:r>
              <a:rPr lang="he-IL" dirty="0" smtClean="0"/>
              <a:t>)</a:t>
            </a:r>
            <a:endParaRPr lang="en-US" dirty="0" smtClean="0"/>
          </a:p>
          <a:p>
            <a:pPr algn="r">
              <a:buFontTx/>
              <a:buChar char="-"/>
            </a:pPr>
            <a:r>
              <a:rPr lang="he-IL" dirty="0" smtClean="0"/>
              <a:t>7 תמונות בליסט (בתור התחלה) לחשוב כמו הלקוח, לנסות לספר סיפור</a:t>
            </a:r>
            <a:endParaRPr lang="en-US" dirty="0" smtClean="0"/>
          </a:p>
          <a:p>
            <a:pPr algn="r">
              <a:buFontTx/>
              <a:buChar char="-"/>
            </a:pPr>
            <a:endParaRPr lang="en-US" dirty="0"/>
          </a:p>
          <a:p>
            <a:pPr algn="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2627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4490</TotalTime>
  <Words>608</Words>
  <Application>Microsoft Office PowerPoint</Application>
  <PresentationFormat>מסך רחב</PresentationFormat>
  <Paragraphs>210</Paragraphs>
  <Slides>26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等线</vt:lpstr>
      <vt:lpstr>Ploni DL 1.1 AAA</vt:lpstr>
      <vt:lpstr>Times New Roman</vt:lpstr>
      <vt:lpstr>Office Theme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big title with two lines</dc:title>
  <dc:creator>שלומי שושנה</dc:creator>
  <cp:lastModifiedBy>User</cp:lastModifiedBy>
  <cp:revision>115</cp:revision>
  <dcterms:created xsi:type="dcterms:W3CDTF">2021-10-06T15:06:55Z</dcterms:created>
  <dcterms:modified xsi:type="dcterms:W3CDTF">2022-12-13T16:25:09Z</dcterms:modified>
</cp:coreProperties>
</file>