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y="5143500" cx="9144000"/>
  <p:notesSz cx="6858000" cy="9144000"/>
  <p:embeddedFontLst>
    <p:embeddedFont>
      <p:font typeface="Average"/>
      <p:regular r:id="rId56"/>
    </p:embeddedFont>
    <p:embeddedFont>
      <p:font typeface="Oswald"/>
      <p:regular r:id="rId57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434F050-20AC-438C-88AC-C926454D6C47}">
  <a:tblStyle styleId="{5434F050-20AC-438C-88AC-C926454D6C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Oswald-regular.fntdata"/><Relationship Id="rId12" Type="http://schemas.openxmlformats.org/officeDocument/2006/relationships/slide" Target="slides/slide6.xml"/><Relationship Id="rId56" Type="http://schemas.openxmlformats.org/officeDocument/2006/relationships/font" Target="fonts/Average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schemas.openxmlformats.org/officeDocument/2006/relationships/font" Target="fonts/Oswald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4bf820e54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4bf820e54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4c9d6e78b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4c9d6e78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133914f03c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133914f03c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28e0909f3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128e0909f3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28e0909f3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128e0909f3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128e0909f3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128e0909f3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לדבר על איפה המיקומים של המודעות פה יופיעו. טרגוט אסינים מופיע גם בטופ פייג’ וגם בעמודי מוצר וגם בשאר החיפוש </a:t>
            </a:r>
            <a:r>
              <a:rPr lang="en"/>
              <a:t>חשוב</a:t>
            </a:r>
            <a:r>
              <a:rPr lang="en"/>
              <a:t> להדגיש את זה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33914f03c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133914f03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bf820e54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bf820e54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0a5654b5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0a5654b5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0a5654b58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0a5654b58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4b9b781cc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4b9b781cc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הסבר קצר על מה זה PPC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a5654b58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0a5654b58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128e0909f3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128e0909f3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128e0909f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128e0909f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כל אחד מה 58 עמודים האלו מקבל אימפרשן!!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יש רק אינדקציה דרך הפלייסמנט מה החלוקה ואין דרך לדעת לפי ביטוי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28e0909f3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128e0909f3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28e0909f3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128e0909f3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bf820e54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bf820e54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33914f03c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133914f03c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128e0909f3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128e0909f3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משתנה בין קטגוריות אבל בגדול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מובייל ואיך מוצאים את זה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133914f03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133914f03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משתנה בין קטגוריות אבל בגדול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מובייל ואיך מוצאים את זה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28e0909f3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128e0909f3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משתנה בין קטגוריות אבל בגדול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133914f03c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133914f03c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28e0909f3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128e0909f3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משתנה בין קטגוריות אבל בגדול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128e0909f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128e0909f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חשוב להבהיר פה גם את הרצון של אמזון </a:t>
            </a:r>
            <a:r>
              <a:rPr lang="en"/>
              <a:t>שהמודעה</a:t>
            </a:r>
            <a:r>
              <a:rPr lang="en"/>
              <a:t> </a:t>
            </a:r>
            <a:r>
              <a:rPr lang="en"/>
              <a:t>תהיה</a:t>
            </a:r>
            <a:r>
              <a:rPr lang="en"/>
              <a:t> רלוונטית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אמזון רוצה שיקליקו אמזון רוצה שיקנו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28e0909f3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128e0909f3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4bf820e544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4bf820e54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133914f03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133914f03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פה על המנגנון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מקסימומים של אחוזים שאפשר לתת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איך עובדים איתו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מה אפשר ללמוד מזה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איך עושים אופטמיזציה לזה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133914f03c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133914f03c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33914f03c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33914f03c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133914f03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133914f03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4f0d13661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4f0d13661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133914f03c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133914f03c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4b9b781cc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4b9b781cc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33914f03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133914f03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לדבר על איפה המיקומים של המודעות פה יופיעו. טרגוט אסינים מופיע גם בטופ פייג’ וגם בעמודי מוצר וגם בשאר החיפוש חשוב להדגיש את זה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133914f03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133914f03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להדגים איך בודקים אם רלוונטי דוגמא coffee set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133914f03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133914f03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את </a:t>
            </a:r>
            <a:r>
              <a:rPr lang="en"/>
              <a:t>הפילטרים</a:t>
            </a:r>
            <a:r>
              <a:rPr lang="en"/>
              <a:t> בדוח שעושים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 הזמנות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מעל X קליקים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ההיגיון של מספר הקליקים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133914f03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133914f03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את הפילטרים בדוח שעושים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 הזמנות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מעל X קליקים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ההיגיון של מספר הקליקים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133914f03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133914f03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את הפילטרים בדוח שעושים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 הזמנות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מעל X קליקים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ההיגיון של מספר הקליקים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133914f0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133914f0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מה לומדים מזה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איך עושים אופטמיזציה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133914f03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133914f03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להסביר דברים פה דינמים ביטוי יכול לא לעבוד בגלל תקופה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בגלל שינויים בפרסום של מתחרים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דוגמא משהו מעלה ביד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דוגמא משהו מפסיק פרסום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33914f03c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133914f03c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הביטוי הראשון כדוגמא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ביצועים מעולים חרא של עליות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גונב תקציב משאר הקמפיין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היסטורית בדקתי לא נגעו בו תקופה מאוד ארוכה של כמה חודשים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of search IS ומה הוא אומר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133914f03c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133914f03c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133914f03c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133914f03c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28e0909f3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128e0909f3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bf820e5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4bf820e5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bf820e54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4bf820e54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4bf820e54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4bf820e54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bf820e54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bf820e54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8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image" Target="../media/image40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PPC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Fundamentals, Optimization and Strategy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</a:t>
            </a:r>
            <a:r>
              <a:rPr lang="en"/>
              <a:t>Campaigns</a:t>
            </a:r>
            <a:r>
              <a:rPr lang="en"/>
              <a:t> are built?</a:t>
            </a:r>
            <a:endParaRPr/>
          </a:p>
        </p:txBody>
      </p:sp>
      <p:sp>
        <p:nvSpPr>
          <p:cNvPr id="132" name="Google Shape;132;p22"/>
          <p:cNvSpPr/>
          <p:nvPr/>
        </p:nvSpPr>
        <p:spPr>
          <a:xfrm>
            <a:off x="3313025" y="1096775"/>
            <a:ext cx="2231400" cy="10287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</a:t>
            </a:r>
            <a:r>
              <a:rPr lang="en"/>
              <a:t> 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Bidding </a:t>
            </a:r>
            <a:r>
              <a:rPr lang="en"/>
              <a:t>strategy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Placements</a:t>
            </a:r>
            <a:endParaRPr/>
          </a:p>
        </p:txBody>
      </p:sp>
      <p:sp>
        <p:nvSpPr>
          <p:cNvPr id="133" name="Google Shape;133;p22"/>
          <p:cNvSpPr/>
          <p:nvPr/>
        </p:nvSpPr>
        <p:spPr>
          <a:xfrm>
            <a:off x="2392475" y="2414025"/>
            <a:ext cx="1115700" cy="10287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Group- </a:t>
            </a:r>
            <a:br>
              <a:rPr lang="en"/>
            </a:br>
            <a:r>
              <a:rPr lang="en"/>
              <a:t>Targeting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Bids</a:t>
            </a:r>
            <a:endParaRPr/>
          </a:p>
        </p:txBody>
      </p:sp>
      <p:sp>
        <p:nvSpPr>
          <p:cNvPr id="134" name="Google Shape;134;p22"/>
          <p:cNvSpPr/>
          <p:nvPr/>
        </p:nvSpPr>
        <p:spPr>
          <a:xfrm>
            <a:off x="3870875" y="2489675"/>
            <a:ext cx="1115700" cy="10287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Group-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Bids</a:t>
            </a:r>
            <a:endParaRPr/>
          </a:p>
        </p:txBody>
      </p:sp>
      <p:sp>
        <p:nvSpPr>
          <p:cNvPr id="135" name="Google Shape;135;p22"/>
          <p:cNvSpPr/>
          <p:nvPr/>
        </p:nvSpPr>
        <p:spPr>
          <a:xfrm>
            <a:off x="5273200" y="2414025"/>
            <a:ext cx="1115700" cy="10287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 Group- </a:t>
            </a:r>
            <a:br>
              <a:rPr lang="en"/>
            </a:br>
            <a:r>
              <a:rPr lang="en"/>
              <a:t>Targeting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Bids</a:t>
            </a:r>
            <a:endParaRPr/>
          </a:p>
        </p:txBody>
      </p:sp>
      <p:cxnSp>
        <p:nvCxnSpPr>
          <p:cNvPr id="136" name="Google Shape;136;p22"/>
          <p:cNvCxnSpPr>
            <a:stCxn id="132" idx="2"/>
            <a:endCxn id="133" idx="0"/>
          </p:cNvCxnSpPr>
          <p:nvPr/>
        </p:nvCxnSpPr>
        <p:spPr>
          <a:xfrm flipH="1">
            <a:off x="2950325" y="2125475"/>
            <a:ext cx="1478400" cy="28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22"/>
          <p:cNvCxnSpPr>
            <a:stCxn id="132" idx="2"/>
            <a:endCxn id="134" idx="0"/>
          </p:cNvCxnSpPr>
          <p:nvPr/>
        </p:nvCxnSpPr>
        <p:spPr>
          <a:xfrm>
            <a:off x="4428725" y="2125475"/>
            <a:ext cx="0" cy="36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22"/>
          <p:cNvCxnSpPr>
            <a:stCxn id="132" idx="2"/>
            <a:endCxn id="135" idx="0"/>
          </p:cNvCxnSpPr>
          <p:nvPr/>
        </p:nvCxnSpPr>
        <p:spPr>
          <a:xfrm>
            <a:off x="4428725" y="2125475"/>
            <a:ext cx="1402200" cy="28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9" name="Google Shape;139;p22"/>
          <p:cNvSpPr/>
          <p:nvPr/>
        </p:nvSpPr>
        <p:spPr>
          <a:xfrm>
            <a:off x="2392475" y="3731275"/>
            <a:ext cx="1115700" cy="288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Ad/product</a:t>
            </a:r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2392475" y="4019875"/>
            <a:ext cx="1115700" cy="288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Ad/product</a:t>
            </a:r>
            <a:endParaRPr/>
          </a:p>
        </p:txBody>
      </p:sp>
      <p:sp>
        <p:nvSpPr>
          <p:cNvPr id="141" name="Google Shape;141;p22"/>
          <p:cNvSpPr/>
          <p:nvPr/>
        </p:nvSpPr>
        <p:spPr>
          <a:xfrm>
            <a:off x="3870875" y="3875575"/>
            <a:ext cx="1115700" cy="288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Ad/product</a:t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3870875" y="4164175"/>
            <a:ext cx="1115700" cy="288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Ad/product</a:t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5273200" y="3731275"/>
            <a:ext cx="1115700" cy="288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Ad/product</a:t>
            </a:r>
            <a:endParaRPr/>
          </a:p>
        </p:txBody>
      </p:sp>
      <p:sp>
        <p:nvSpPr>
          <p:cNvPr id="144" name="Google Shape;144;p22"/>
          <p:cNvSpPr/>
          <p:nvPr/>
        </p:nvSpPr>
        <p:spPr>
          <a:xfrm>
            <a:off x="5273200" y="4019875"/>
            <a:ext cx="1115700" cy="288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Ad/product</a:t>
            </a:r>
            <a:endParaRPr/>
          </a:p>
        </p:txBody>
      </p:sp>
      <p:cxnSp>
        <p:nvCxnSpPr>
          <p:cNvPr id="145" name="Google Shape;145;p22"/>
          <p:cNvCxnSpPr>
            <a:stCxn id="133" idx="2"/>
            <a:endCxn id="139" idx="0"/>
          </p:cNvCxnSpPr>
          <p:nvPr/>
        </p:nvCxnSpPr>
        <p:spPr>
          <a:xfrm>
            <a:off x="2950325" y="3442725"/>
            <a:ext cx="0" cy="28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22"/>
          <p:cNvCxnSpPr>
            <a:stCxn id="134" idx="2"/>
            <a:endCxn id="141" idx="0"/>
          </p:cNvCxnSpPr>
          <p:nvPr/>
        </p:nvCxnSpPr>
        <p:spPr>
          <a:xfrm>
            <a:off x="4428725" y="3518375"/>
            <a:ext cx="0" cy="357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22"/>
          <p:cNvCxnSpPr>
            <a:stCxn id="135" idx="2"/>
            <a:endCxn id="143" idx="0"/>
          </p:cNvCxnSpPr>
          <p:nvPr/>
        </p:nvCxnSpPr>
        <p:spPr>
          <a:xfrm>
            <a:off x="5831050" y="3442725"/>
            <a:ext cx="0" cy="288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Campaigns on Amazon</a:t>
            </a:r>
            <a:endParaRPr/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Auto Campaign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Manual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targeting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KW target (ad group level)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Product target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(ad group level)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Headline 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(manual targeting)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Storespotlight  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(manual targeting)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Video  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(manual targeting)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Display video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Display ad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- Automated </a:t>
            </a:r>
            <a:r>
              <a:rPr lang="en"/>
              <a:t>Campaigns - (Sponsored Products)</a:t>
            </a:r>
            <a:endParaRPr/>
          </a:p>
        </p:txBody>
      </p:sp>
      <p:sp>
        <p:nvSpPr>
          <p:cNvPr id="164" name="Google Shape;164;p25"/>
          <p:cNvSpPr txBox="1"/>
          <p:nvPr>
            <p:ph idx="1" type="body"/>
          </p:nvPr>
        </p:nvSpPr>
        <p:spPr>
          <a:xfrm>
            <a:off x="-538600" y="734300"/>
            <a:ext cx="927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Close match -&gt; coffee machine, coffee maker etc.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Loose match -&gt; kitchen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appliance, gift for dad, iphone case (rare but..)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Substitutes -&gt; Other espresso machines and coffee makers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Complements -&gt; coffee beans, machine cleaners, foam mug etc.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100" y="2941124"/>
            <a:ext cx="3749600" cy="204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- KWs vs STs (SP + SB)</a:t>
            </a:r>
            <a:endParaRPr/>
          </a:p>
        </p:txBody>
      </p:sp>
      <p:sp>
        <p:nvSpPr>
          <p:cNvPr id="171" name="Google Shape;171;p26"/>
          <p:cNvSpPr txBox="1"/>
          <p:nvPr>
            <p:ph idx="1" type="body"/>
          </p:nvPr>
        </p:nvSpPr>
        <p:spPr>
          <a:xfrm>
            <a:off x="-538600" y="734300"/>
            <a:ext cx="927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KW -&gt; espresso machine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The search terms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Broad -&gt; machine for espresso coffee maker stainless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Phrase -&gt; stainless steel espresso machine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Exact -&gt; espresso machine or espresso machines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Exact </a:t>
            </a:r>
            <a:r>
              <a:rPr lang="en" sz="2000" u="sng">
                <a:latin typeface="Arial"/>
                <a:ea typeface="Arial"/>
                <a:cs typeface="Arial"/>
                <a:sym typeface="Arial"/>
              </a:rPr>
              <a:t>doesn’t include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er est ing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Make / Maker / making /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36550" lvl="1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fine / finest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100" y="2941124"/>
            <a:ext cx="3749600" cy="204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- Category &amp; ASIN targeting (SP+SB+SD)</a:t>
            </a:r>
            <a:endParaRPr/>
          </a:p>
        </p:txBody>
      </p:sp>
      <p:sp>
        <p:nvSpPr>
          <p:cNvPr id="178" name="Google Shape;178;p27"/>
          <p:cNvSpPr txBox="1"/>
          <p:nvPr>
            <p:ph idx="1" type="body"/>
          </p:nvPr>
        </p:nvSpPr>
        <p:spPr>
          <a:xfrm>
            <a:off x="35275" y="71967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Category targeting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Level 1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category - Semi-Automatic Espresso Machines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Level 2 term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 If price is bigger smaller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If specific brands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If 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rating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 is more then X stars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ASIN targeting - AI see AI do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Exact -&gt; specific product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Expended -&gt; similar products as well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4100" y="2972399"/>
            <a:ext cx="3749600" cy="204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>
            <p:ph type="title"/>
          </p:nvPr>
        </p:nvSpPr>
        <p:spPr>
          <a:xfrm>
            <a:off x="261950" y="3932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</a:t>
            </a:r>
            <a:r>
              <a:rPr lang="en"/>
              <a:t>targeting</a:t>
            </a:r>
            <a:r>
              <a:rPr lang="en"/>
              <a:t> is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only for product pages!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- Negative Targeting (SP+SB)</a:t>
            </a:r>
            <a:endParaRPr/>
          </a:p>
        </p:txBody>
      </p:sp>
      <p:sp>
        <p:nvSpPr>
          <p:cNvPr id="186" name="Google Shape;186;p28"/>
          <p:cNvSpPr txBox="1"/>
          <p:nvPr>
            <p:ph idx="1" type="body"/>
          </p:nvPr>
        </p:nvSpPr>
        <p:spPr>
          <a:xfrm>
            <a:off x="-67200" y="711850"/>
            <a:ext cx="927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Negative Exact -&gt; Don’t advertise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specific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ST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Negative Phrase -&gt; Don’t advertise STs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similar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to regular phrase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Negative ASIN -&gt; Don’t target that product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Targeting - Auto </a:t>
            </a:r>
            <a:r>
              <a:rPr lang="en"/>
              <a:t>Audiences</a:t>
            </a:r>
            <a:r>
              <a:rPr lang="en"/>
              <a:t> (Sponsored Display)</a:t>
            </a:r>
            <a:endParaRPr/>
          </a:p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-538600" y="734300"/>
            <a:ext cx="927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Similar to advertised products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Audience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affiliations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- lifestyle,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interest,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life events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Online 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Behaviour</a:t>
            </a:r>
            <a:r>
              <a:rPr lang="en" sz="2000"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100" y="2941124"/>
            <a:ext cx="3749600" cy="204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26725"/>
            <a:ext cx="8839204" cy="369882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>
            <p:ph idx="4294967295" type="ctrTitle"/>
          </p:nvPr>
        </p:nvSpPr>
        <p:spPr>
          <a:xfrm>
            <a:off x="671258" y="49225"/>
            <a:ext cx="7801500" cy="17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Advertising Console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8650"/>
            <a:ext cx="8839204" cy="2019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PPC?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75" y="1536170"/>
            <a:ext cx="2897977" cy="158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04121" y="1470850"/>
            <a:ext cx="3135749" cy="118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9875" y="1470853"/>
            <a:ext cx="3135749" cy="111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75" y="3122700"/>
            <a:ext cx="2897974" cy="202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04125" y="2651350"/>
            <a:ext cx="1373325" cy="241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77450" y="2651350"/>
            <a:ext cx="1373336" cy="249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87350" y="2590100"/>
            <a:ext cx="1108825" cy="273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0220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009" y="152400"/>
            <a:ext cx="362465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/>
          <p:nvPr>
            <p:ph type="ctrTitle"/>
          </p:nvPr>
        </p:nvSpPr>
        <p:spPr>
          <a:xfrm>
            <a:off x="671258" y="84165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 parameters &amp; KPIs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Impressions</a:t>
            </a:r>
            <a:endParaRPr/>
          </a:p>
        </p:txBody>
      </p:sp>
      <p:sp>
        <p:nvSpPr>
          <p:cNvPr id="221" name="Google Shape;22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Impressions = your ad is showing somewhere</a:t>
            </a:r>
            <a:endParaRPr sz="2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600">
                <a:latin typeface="Arial"/>
                <a:ea typeface="Arial"/>
                <a:cs typeface="Arial"/>
                <a:sym typeface="Arial"/>
              </a:rPr>
              <a:t>Example:</a:t>
            </a:r>
            <a:br>
              <a:rPr lang="en" sz="2600">
                <a:latin typeface="Arial"/>
                <a:ea typeface="Arial"/>
                <a:cs typeface="Arial"/>
                <a:sym typeface="Arial"/>
              </a:rPr>
            </a:b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5" y="2341750"/>
            <a:ext cx="8943452" cy="222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Clicks = someone clicked on an ad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Orders = orders from the ad *Not units or specific product*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Sales = $ sum of all orders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Spent = total amount of $ spent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CPC = Spent/Clicks the average cost of a click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ACOS/ROAS - spent to sale ratio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TACOS - Spent to total revenue ratio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CPA - $ amount spent per unit</a:t>
            </a:r>
            <a:br>
              <a:rPr lang="en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CTR = Clicks/Impression -&gt; Indicator of relevance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Conversion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Rate - Orders/Sales -&gt;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Relevance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and list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indicator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use it?</a:t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775" y="1117200"/>
            <a:ext cx="632386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Placements &amp; Bidding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will my ads appear?</a:t>
            </a:r>
            <a:endParaRPr/>
          </a:p>
        </p:txBody>
      </p:sp>
      <p:sp>
        <p:nvSpPr>
          <p:cNvPr id="249" name="Google Shape;249;p39"/>
          <p:cNvSpPr txBox="1"/>
          <p:nvPr>
            <p:ph idx="1" type="body"/>
          </p:nvPr>
        </p:nvSpPr>
        <p:spPr>
          <a:xfrm>
            <a:off x="35275" y="71967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Top of search -&gt; first 4 slots on 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Desktop OR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first 2 slots </a:t>
            </a:r>
            <a:br>
              <a:rPr lang="en"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latin typeface="Arial"/>
                <a:ea typeface="Arial"/>
                <a:cs typeface="Arial"/>
                <a:sym typeface="Arial"/>
              </a:rPr>
              <a:t>on mobile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75" y="1629576"/>
            <a:ext cx="6526399" cy="35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0026" y="614294"/>
            <a:ext cx="1788725" cy="4422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25" y="1176788"/>
            <a:ext cx="6514402" cy="27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2002" y="908575"/>
            <a:ext cx="2219325" cy="30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much mobile is </a:t>
            </a:r>
            <a:r>
              <a:rPr lang="en"/>
              <a:t>important</a:t>
            </a:r>
            <a:r>
              <a:rPr lang="en"/>
              <a:t>? Check your sessions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</a:t>
            </a:r>
            <a:r>
              <a:rPr lang="en"/>
              <a:t>here will my ads appear?</a:t>
            </a:r>
            <a:endParaRPr/>
          </a:p>
        </p:txBody>
      </p:sp>
      <p:sp>
        <p:nvSpPr>
          <p:cNvPr id="264" name="Google Shape;264;p41"/>
          <p:cNvSpPr txBox="1"/>
          <p:nvPr>
            <p:ph idx="1" type="body"/>
          </p:nvPr>
        </p:nvSpPr>
        <p:spPr>
          <a:xfrm>
            <a:off x="127800" y="71152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Product pages - &gt; 4-6 slider lines below the list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100" y="1114774"/>
            <a:ext cx="7401898" cy="393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4294967295" type="ctrTitle"/>
          </p:nvPr>
        </p:nvSpPr>
        <p:spPr>
          <a:xfrm>
            <a:off x="474577" y="325175"/>
            <a:ext cx="52815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PPC important in Amazon?</a:t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Bring traffic and sales to your product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Shows your product in better places then organic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Improves ranks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Competition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Buying Data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Pay to Play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</a:t>
            </a:r>
            <a:r>
              <a:rPr lang="en"/>
              <a:t>here will my ads appear?</a:t>
            </a:r>
            <a:endParaRPr/>
          </a:p>
        </p:txBody>
      </p:sp>
      <p:sp>
        <p:nvSpPr>
          <p:cNvPr id="271" name="Google Shape;271;p42"/>
          <p:cNvSpPr txBox="1"/>
          <p:nvPr>
            <p:ph idx="1" type="body"/>
          </p:nvPr>
        </p:nvSpPr>
        <p:spPr>
          <a:xfrm>
            <a:off x="127800" y="71152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-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Rest of search -&gt; everywhere else 2-3 more lines in a page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750" y="1152700"/>
            <a:ext cx="4219201" cy="19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25" y="3026853"/>
            <a:ext cx="6013774" cy="20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Bidding</a:t>
            </a:r>
            <a:endParaRPr/>
          </a:p>
        </p:txBody>
      </p:sp>
      <p:sp>
        <p:nvSpPr>
          <p:cNvPr id="279" name="Google Shape;27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The max you are willing to pay in an auction 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Bid = your best offer per click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If your ad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performed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bad in the past = higher bid needed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If you bid on 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irrelevant</a:t>
            </a:r>
            <a:r>
              <a:rPr lang="en" sz="2400">
                <a:latin typeface="Arial"/>
                <a:ea typeface="Arial"/>
                <a:cs typeface="Arial"/>
                <a:sym typeface="Arial"/>
              </a:rPr>
              <a:t> KW = higher bid needed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If you are not indexed = higher bid needed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If you bid on a different category = higher bid needed</a:t>
            </a:r>
            <a:br>
              <a:rPr lang="en" sz="2400">
                <a:latin typeface="Arial"/>
                <a:ea typeface="Arial"/>
                <a:cs typeface="Arial"/>
                <a:sym typeface="Arial"/>
              </a:rPr>
            </a:b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3"/>
          <p:cNvSpPr txBox="1"/>
          <p:nvPr>
            <p:ph type="title"/>
          </p:nvPr>
        </p:nvSpPr>
        <p:spPr>
          <a:xfrm>
            <a:off x="311700" y="4165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</a:t>
            </a:r>
            <a:r>
              <a:rPr lang="en"/>
              <a:t> MONEY BE </a:t>
            </a:r>
            <a:r>
              <a:rPr lang="en"/>
              <a:t>RELEVANT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Bidding types on Amazon</a:t>
            </a:r>
            <a:endParaRPr/>
          </a:p>
        </p:txBody>
      </p:sp>
      <p:sp>
        <p:nvSpPr>
          <p:cNvPr id="286" name="Google Shape;28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Fix bid - what you put is what you get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Dynamic bid down - what you put or lower but… top of page * 1.5 product pages *1.25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Dynamic bid up of down - up to *2 on your bid if the AI think it will sale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Rule based - Target ROAS and let the AI work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90907"/>
            <a:ext cx="9144001" cy="3161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Bidding types on Amazon</a:t>
            </a:r>
            <a:endParaRPr/>
          </a:p>
        </p:txBody>
      </p:sp>
      <p:sp>
        <p:nvSpPr>
          <p:cNvPr id="293" name="Google Shape;29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Fix bid - what you put is what you get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Dynamic bid down - what you put or lower but… top of page * 1.5 product pages *1.25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Dynamic bid up of down - up to *2 on your bid if the AI think it will sale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-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Rule based - Target ROAS and let the AI work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Placements</a:t>
            </a:r>
            <a:endParaRPr/>
          </a:p>
        </p:txBody>
      </p:sp>
      <p:sp>
        <p:nvSpPr>
          <p:cNvPr id="299" name="Google Shape;29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Allows you to change the % of bid for Placements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50" y="1684575"/>
            <a:ext cx="8816501" cy="13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6"/>
          <p:cNvSpPr txBox="1"/>
          <p:nvPr>
            <p:ph idx="1" type="body"/>
          </p:nvPr>
        </p:nvSpPr>
        <p:spPr>
          <a:xfrm>
            <a:off x="1003150" y="3108925"/>
            <a:ext cx="6805800" cy="72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58140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Placements are per campaign! Effect all ad groups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7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Budgets and </a:t>
            </a:r>
            <a:r>
              <a:rPr lang="en"/>
              <a:t>Launch Strategy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Budgets on Amazon</a:t>
            </a:r>
            <a:endParaRPr/>
          </a:p>
        </p:txBody>
      </p:sp>
      <p:sp>
        <p:nvSpPr>
          <p:cNvPr id="312" name="Google Shape;312;p48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13" name="Google Shape;313;p48"/>
          <p:cNvSpPr txBox="1"/>
          <p:nvPr>
            <p:ph idx="1" type="body"/>
          </p:nvPr>
        </p:nvSpPr>
        <p:spPr>
          <a:xfrm>
            <a:off x="74875" y="13019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Budgets are weekly average of daily spent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Example your budget is 40$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Monday - Saturday spent is 35$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40*7=280$  but your current spent is 210$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Sunday spent 70$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Check daily spent in ration to budget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Check history for OOB campaigns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The more campaigns the more control BUT the more work.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PPC Launch Strategy</a:t>
            </a:r>
            <a:endParaRPr/>
          </a:p>
        </p:txBody>
      </p:sp>
      <p:sp>
        <p:nvSpPr>
          <p:cNvPr id="319" name="Google Shape;319;p49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0" name="Google Shape;320;p49"/>
          <p:cNvSpPr txBox="1"/>
          <p:nvPr>
            <p:ph idx="1" type="body"/>
          </p:nvPr>
        </p:nvSpPr>
        <p:spPr>
          <a:xfrm>
            <a:off x="74875" y="13019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Gold campaign -&gt; 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 KWs from KWs research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Auto campaign -&gt; find out what works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Research campaign -&gt; 2 ad groups phrase and broad to research KWs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Competitors campaign -&gt; target 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relevant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 competitors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PPC is running what now?</a:t>
            </a:r>
            <a:endParaRPr/>
          </a:p>
        </p:txBody>
      </p:sp>
      <p:sp>
        <p:nvSpPr>
          <p:cNvPr id="326" name="Google Shape;326;p50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7" name="Google Shape;327;p50"/>
          <p:cNvSpPr txBox="1"/>
          <p:nvPr>
            <p:ph idx="1" type="body"/>
          </p:nvPr>
        </p:nvSpPr>
        <p:spPr>
          <a:xfrm>
            <a:off x="74875" y="13019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WAIT!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Go over Search term Report 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Go over competitors ASINs on targeting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Find new KWs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Get All the Data on what competitors work best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Optimize listing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Optimize Price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Discover trends 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Find you BE ACOS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-366553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73"/>
              <a:buFont typeface="Arial"/>
              <a:buChar char="-"/>
            </a:pPr>
            <a:r>
              <a:rPr lang="en" sz="2172">
                <a:latin typeface="Arial"/>
                <a:ea typeface="Arial"/>
                <a:cs typeface="Arial"/>
                <a:sym typeface="Arial"/>
              </a:rPr>
              <a:t>Optimize for profit</a:t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172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2172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225" y="142247"/>
            <a:ext cx="2374846" cy="3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6400" y="2998750"/>
            <a:ext cx="3476675" cy="20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Optimization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those it work? The auction</a:t>
            </a:r>
            <a:endParaRPr/>
          </a:p>
        </p:txBody>
      </p:sp>
      <p:graphicFrame>
        <p:nvGraphicFramePr>
          <p:cNvPr id="84" name="Google Shape;84;p16"/>
          <p:cNvGraphicFramePr/>
          <p:nvPr/>
        </p:nvGraphicFramePr>
        <p:xfrm>
          <a:off x="869300" y="3286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{5434F050-20AC-438C-88AC-C926454D6C47}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Seller 1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Low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4$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Not Showing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Seller 2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High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0.77$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Showing First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Seller 3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Mid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1.33$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Showing second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85" name="Google Shape;85;p16"/>
          <p:cNvSpPr txBox="1"/>
          <p:nvPr/>
        </p:nvSpPr>
        <p:spPr>
          <a:xfrm>
            <a:off x="1099800" y="2790350"/>
            <a:ext cx="13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Advertiser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2730950" y="2790350"/>
            <a:ext cx="13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Relevance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4606425" y="2800350"/>
            <a:ext cx="13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Bid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6362925" y="2790350"/>
            <a:ext cx="13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The Ad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9" name="Google Shape;89;p16"/>
          <p:cNvSpPr txBox="1"/>
          <p:nvPr>
            <p:ph type="title"/>
          </p:nvPr>
        </p:nvSpPr>
        <p:spPr>
          <a:xfrm>
            <a:off x="379775" y="1346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-&gt; Keyword, Competitors, Auto, Category, </a:t>
            </a:r>
            <a:r>
              <a:rPr lang="en"/>
              <a:t>Audience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2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Optimizations - in 3 levels</a:t>
            </a:r>
            <a:r>
              <a:rPr lang="en"/>
              <a:t> </a:t>
            </a:r>
            <a:endParaRPr/>
          </a:p>
        </p:txBody>
      </p:sp>
      <p:sp>
        <p:nvSpPr>
          <p:cNvPr id="340" name="Google Shape;340;p52"/>
          <p:cNvSpPr txBox="1"/>
          <p:nvPr>
            <p:ph idx="1" type="body"/>
          </p:nvPr>
        </p:nvSpPr>
        <p:spPr>
          <a:xfrm>
            <a:off x="0" y="137852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Search term report per campaign - garbage cleaning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Macro activities - Placements, bulk actions 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Micro activities - Bids per target / turning on and off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Garbage Cleaning</a:t>
            </a:r>
            <a:endParaRPr/>
          </a:p>
        </p:txBody>
      </p:sp>
      <p:sp>
        <p:nvSpPr>
          <p:cNvPr id="346" name="Google Shape;346;p53"/>
          <p:cNvSpPr txBox="1"/>
          <p:nvPr>
            <p:ph idx="1" type="body"/>
          </p:nvPr>
        </p:nvSpPr>
        <p:spPr>
          <a:xfrm>
            <a:off x="0" y="137852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Auto campaigns, broad/phrase, category/expened ASIN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Part 1 Negative all ir</a:t>
            </a:r>
            <a:r>
              <a:rPr lang="en" sz="2500">
                <a:latin typeface="Arial"/>
                <a:ea typeface="Arial"/>
                <a:cs typeface="Arial"/>
                <a:sym typeface="Arial"/>
              </a:rPr>
              <a:t>relevant ASINs and KW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3150" y="116775"/>
            <a:ext cx="2145275" cy="11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3549" y="2339048"/>
            <a:ext cx="1559975" cy="12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3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50" name="Google Shape;350;p53"/>
          <p:cNvSpPr txBox="1"/>
          <p:nvPr>
            <p:ph idx="1" type="body"/>
          </p:nvPr>
        </p:nvSpPr>
        <p:spPr>
          <a:xfrm>
            <a:off x="923550" y="2785125"/>
            <a:ext cx="3583500" cy="20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-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Kitchen washing solution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-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Chef knife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-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Gift for christmas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-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Coffee mug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Arial"/>
              <a:buChar char="-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Coffee set???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18288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3250" y="2311200"/>
            <a:ext cx="1355225" cy="13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3541" y="3732986"/>
            <a:ext cx="1355225" cy="131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33250" y="3732975"/>
            <a:ext cx="1355226" cy="1357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Garbage Cleaning</a:t>
            </a:r>
            <a:endParaRPr/>
          </a:p>
        </p:txBody>
      </p:sp>
      <p:sp>
        <p:nvSpPr>
          <p:cNvPr id="359" name="Google Shape;359;p54"/>
          <p:cNvSpPr txBox="1"/>
          <p:nvPr>
            <p:ph idx="1" type="body"/>
          </p:nvPr>
        </p:nvSpPr>
        <p:spPr>
          <a:xfrm>
            <a:off x="0" y="1378525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Auto campaigns, broad/phrase, category/expened ASIN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-387350" lvl="1" marL="914400" rtl="0" algn="l"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-"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Part 2 remove big spenders</a:t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4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61" name="Google Shape;3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7533"/>
            <a:ext cx="9144001" cy="183128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4"/>
          <p:cNvSpPr txBox="1"/>
          <p:nvPr>
            <p:ph idx="1" type="body"/>
          </p:nvPr>
        </p:nvSpPr>
        <p:spPr>
          <a:xfrm>
            <a:off x="152400" y="4237575"/>
            <a:ext cx="5133300" cy="7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9144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latin typeface="Arial"/>
                <a:ea typeface="Arial"/>
                <a:cs typeface="Arial"/>
                <a:sym typeface="Arial"/>
              </a:rPr>
              <a:t>1 orders out 9 clicks = 11% CONVR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Macro Actions</a:t>
            </a:r>
            <a:endParaRPr/>
          </a:p>
        </p:txBody>
      </p:sp>
      <p:sp>
        <p:nvSpPr>
          <p:cNvPr id="368" name="Google Shape;368;p55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69" name="Google Shape;36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150" y="216425"/>
            <a:ext cx="1660950" cy="26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5"/>
          <p:cNvSpPr txBox="1"/>
          <p:nvPr>
            <p:ph idx="1" type="body"/>
          </p:nvPr>
        </p:nvSpPr>
        <p:spPr>
          <a:xfrm>
            <a:off x="74875" y="10733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All Campaigns - once a month +-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Look through period 30-65 days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4572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Decrease at least by 10% for effect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Filter to decrease: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1371600" rtl="0" algn="l">
              <a:spcBef>
                <a:spcPts val="12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Above X clicks but + no sale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High spent + High CPC + High ACOS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High spent + low CPC (lots of clicks)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High ACOS + Lots of sales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High ACOS + Low sales + low CONVR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20357" lvl="0" marL="137160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High CTR + low CONVR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0700" y="216413"/>
            <a:ext cx="1828800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Macro Actions</a:t>
            </a:r>
            <a:endParaRPr/>
          </a:p>
        </p:txBody>
      </p:sp>
      <p:sp>
        <p:nvSpPr>
          <p:cNvPr id="377" name="Google Shape;377;p56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78" name="Google Shape;3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150" y="216425"/>
            <a:ext cx="1660950" cy="26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6"/>
          <p:cNvSpPr txBox="1"/>
          <p:nvPr>
            <p:ph idx="1" type="body"/>
          </p:nvPr>
        </p:nvSpPr>
        <p:spPr>
          <a:xfrm>
            <a:off x="74875" y="10733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All Campaigns - once a month +-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Look through period 30-65 days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Increase between 10%-20% for effect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Filter to increase: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1371600" rtl="0" algn="l"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High CONVR + High CTR + Low ACOS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Low imp + Low clicks + above 2 orders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 Low ACOS + high CONVR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0700" y="216413"/>
            <a:ext cx="1828800" cy="3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Macro actions - </a:t>
            </a:r>
            <a:r>
              <a:rPr lang="en"/>
              <a:t>Placements</a:t>
            </a:r>
            <a:endParaRPr/>
          </a:p>
        </p:txBody>
      </p:sp>
      <p:pic>
        <p:nvPicPr>
          <p:cNvPr id="386" name="Google Shape;38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0" y="1017725"/>
            <a:ext cx="8939349" cy="13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0" y="2430402"/>
            <a:ext cx="8939350" cy="127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25" y="3750989"/>
            <a:ext cx="8816501" cy="1318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8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Micro </a:t>
            </a:r>
            <a:r>
              <a:rPr lang="en"/>
              <a:t>Actions</a:t>
            </a:r>
            <a:endParaRPr/>
          </a:p>
        </p:txBody>
      </p:sp>
      <p:sp>
        <p:nvSpPr>
          <p:cNvPr id="394" name="Google Shape;394;p58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95" name="Google Shape;395;p58"/>
          <p:cNvSpPr txBox="1"/>
          <p:nvPr>
            <p:ph idx="1" type="body"/>
          </p:nvPr>
        </p:nvSpPr>
        <p:spPr>
          <a:xfrm>
            <a:off x="74875" y="10733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hen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?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When a campaign shows bad 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performance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When strategic action is required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How?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One targeting at a time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Comparing time periods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Checking history of changes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Defining a test period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Micro Actions - Example  </a:t>
            </a:r>
            <a:endParaRPr/>
          </a:p>
        </p:txBody>
      </p:sp>
      <p:sp>
        <p:nvSpPr>
          <p:cNvPr id="401" name="Google Shape;401;p59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02" name="Google Shape;40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00" y="1342550"/>
            <a:ext cx="8774650" cy="10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600" y="2422775"/>
            <a:ext cx="8774651" cy="54634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4" name="Google Shape;40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338620"/>
            <a:ext cx="8839198" cy="147681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9"/>
          <p:cNvSpPr txBox="1"/>
          <p:nvPr>
            <p:ph idx="1" type="body"/>
          </p:nvPr>
        </p:nvSpPr>
        <p:spPr>
          <a:xfrm>
            <a:off x="3354125" y="789125"/>
            <a:ext cx="1707000" cy="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8 Feb - 18 Feb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9"/>
          <p:cNvSpPr txBox="1"/>
          <p:nvPr>
            <p:ph idx="1" type="body"/>
          </p:nvPr>
        </p:nvSpPr>
        <p:spPr>
          <a:xfrm>
            <a:off x="3354125" y="2945750"/>
            <a:ext cx="1707000" cy="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18 Feb - 28 Feb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Micro Actions </a:t>
            </a:r>
            <a:endParaRPr/>
          </a:p>
        </p:txBody>
      </p:sp>
      <p:sp>
        <p:nvSpPr>
          <p:cNvPr id="412" name="Google Shape;412;p60"/>
          <p:cNvSpPr txBox="1"/>
          <p:nvPr/>
        </p:nvSpPr>
        <p:spPr>
          <a:xfrm>
            <a:off x="1340150" y="2545550"/>
            <a:ext cx="20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13" name="Google Shape;413;p60"/>
          <p:cNvSpPr txBox="1"/>
          <p:nvPr>
            <p:ph idx="1" type="body"/>
          </p:nvPr>
        </p:nvSpPr>
        <p:spPr>
          <a:xfrm>
            <a:off x="122375" y="1073300"/>
            <a:ext cx="8704500" cy="3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When d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o we turn a targeting off? 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Doesn’t performed after multiple experiments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Doesn’t performed for a long period (thumb rule more than 40 days)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Arial"/>
              <a:buChar char="-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Has high imp but no clicks and high bid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75" y="2407048"/>
            <a:ext cx="8832299" cy="133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75" y="3771950"/>
            <a:ext cx="8752174" cy="119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1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Thank you!</a:t>
            </a:r>
            <a:endParaRPr sz="5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I get </a:t>
            </a:r>
            <a:r>
              <a:rPr lang="en"/>
              <a:t>relevant</a:t>
            </a:r>
            <a:r>
              <a:rPr lang="en"/>
              <a:t> in Amazon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KWs and Indexing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Price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Main photo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Category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Relevant KW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Sponsored Products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Sponsored Display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-"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Sponsored Brand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Ads on Amazon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Sponsored Products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700" y="147875"/>
            <a:ext cx="4370825" cy="26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" y="1043225"/>
            <a:ext cx="4502801" cy="185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24855"/>
            <a:ext cx="4502799" cy="211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2800" y="2924850"/>
            <a:ext cx="4646485" cy="2170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Sponsored Display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2175"/>
            <a:ext cx="4326001" cy="36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4">
            <a:alphaModFix/>
          </a:blip>
          <a:srcRect b="0" l="10418" r="0" t="0"/>
          <a:stretch/>
        </p:blipFill>
        <p:spPr>
          <a:xfrm>
            <a:off x="4572000" y="140400"/>
            <a:ext cx="4420725" cy="168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4900" y="1882175"/>
            <a:ext cx="3152525" cy="30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Sponsored Brands</a:t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26079" t="0"/>
          <a:stretch/>
        </p:blipFill>
        <p:spPr>
          <a:xfrm>
            <a:off x="212925" y="950788"/>
            <a:ext cx="6534150" cy="21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55075"/>
            <a:ext cx="4944076" cy="122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9325" y="3517250"/>
            <a:ext cx="4051449" cy="12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